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1" r:id="rId4"/>
    <p:sldId id="278" r:id="rId5"/>
    <p:sldId id="258" r:id="rId6"/>
    <p:sldId id="259" r:id="rId7"/>
    <p:sldId id="260" r:id="rId8"/>
    <p:sldId id="276" r:id="rId9"/>
    <p:sldId id="267" r:id="rId10"/>
    <p:sldId id="269" r:id="rId11"/>
    <p:sldId id="268" r:id="rId12"/>
    <p:sldId id="262" r:id="rId13"/>
    <p:sldId id="264" r:id="rId14"/>
    <p:sldId id="272" r:id="rId15"/>
    <p:sldId id="273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FDCAE-C999-4D07-A725-FC49F8E852D8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2F94F54-21D2-470B-8982-5C1B8C829E7D}">
      <dgm:prSet phldrT="[Текст]" custT="1"/>
      <dgm:spPr/>
      <dgm:t>
        <a:bodyPr/>
        <a:lstStyle/>
        <a:p>
          <a:r>
            <a: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темы самообразования</a:t>
          </a:r>
        </a:p>
      </dgm:t>
    </dgm:pt>
    <dgm:pt modelId="{6962287F-49FE-401D-A28E-444541D99226}" type="parTrans" cxnId="{C3B4F925-866F-4F3B-9402-66901D79BA49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A6CEEA-2C0B-47EC-B663-942DBAD9A67A}" type="sibTrans" cxnId="{C3B4F925-866F-4F3B-9402-66901D79BA49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F71D7C-EA98-4E15-97FE-C2E1CCB78BBE}">
      <dgm:prSet phldrT="[Текст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подбор, анализ, изучение методической литературы</a:t>
          </a:r>
        </a:p>
      </dgm:t>
    </dgm:pt>
    <dgm:pt modelId="{39BDEF8D-8769-4DBB-B37B-D380D758E2FD}" type="parTrans" cxnId="{0FBA43AD-4332-467E-A16D-58B244419405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EBED25-2C72-4AE7-BE31-CAA95A1736D4}" type="sibTrans" cxnId="{0FBA43AD-4332-467E-A16D-58B244419405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2D12C9-4274-49CF-AECF-F62227D2B442}">
      <dgm:prSet phldrT="[Текст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или совершенствование РППС</a:t>
          </a:r>
        </a:p>
      </dgm:t>
    </dgm:pt>
    <dgm:pt modelId="{D970D87D-49A7-4A09-9F47-49870524EB5F}" type="parTrans" cxnId="{94F2A130-1B70-43B3-86C5-49118C4BA809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EC102B-8572-494F-8A24-A21EF5F2768A}" type="sibTrans" cxnId="{94F2A130-1B70-43B3-86C5-49118C4BA809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FCA35-11FB-48A9-9702-414B87848B6F}">
      <dgm:prSet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квалификации по теме самообразования</a:t>
          </a:r>
        </a:p>
      </dgm:t>
    </dgm:pt>
    <dgm:pt modelId="{ABA3FCB1-1411-4A8B-B1FD-B629D0E1A893}" type="parTrans" cxnId="{E61A3986-3EE6-4853-BAE1-AD2A81485994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6FD010-683B-4337-925C-695632FD439E}" type="sibTrans" cxnId="{E61A3986-3EE6-4853-BAE1-AD2A81485994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7EF979-77A1-46C7-A4BC-4AF967FF033D}">
      <dgm:prSet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разработка, совершенствование методического сопровождения</a:t>
          </a:r>
        </a:p>
      </dgm:t>
    </dgm:pt>
    <dgm:pt modelId="{83F08199-EAF4-4F0C-866A-050B17885153}" type="parTrans" cxnId="{AB5DBD53-B6F1-48E8-AFF3-844715B5BF29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78B2CB-9F50-41F2-B467-FC3E34F3CD98}" type="sibTrans" cxnId="{AB5DBD53-B6F1-48E8-AFF3-844715B5BF29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18FEED-9904-4D96-84D6-ED28C032AC8F}">
      <dgm:prSet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распространение накопленного опыта через выступления, публикации, участие в конкурсах</a:t>
          </a:r>
        </a:p>
      </dgm:t>
    </dgm:pt>
    <dgm:pt modelId="{5F3AA3F8-6359-4C93-BB2F-C35E616B2E5F}" type="parTrans" cxnId="{2B1A3A18-A805-4C67-8A7A-286ED7AC4C3E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E53008-FA60-4256-BB71-1C2BBF0F6A3F}" type="sibTrans" cxnId="{2B1A3A18-A805-4C67-8A7A-286ED7AC4C3E}">
      <dgm:prSet/>
      <dgm:spPr/>
      <dgm:t>
        <a:bodyPr/>
        <a:lstStyle/>
        <a:p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6B6D02-07B1-460D-B0B3-EBB1DA62DA14}" type="pres">
      <dgm:prSet presAssocID="{0C6FDCAE-C999-4D07-A725-FC49F8E852D8}" presName="Name0" presStyleCnt="0">
        <dgm:presLayoutVars>
          <dgm:dir/>
          <dgm:resizeHandles/>
        </dgm:presLayoutVars>
      </dgm:prSet>
      <dgm:spPr/>
    </dgm:pt>
    <dgm:pt modelId="{D87B3CD0-682D-4458-BF17-31599E54B4CD}" type="pres">
      <dgm:prSet presAssocID="{02F94F54-21D2-470B-8982-5C1B8C829E7D}" presName="compNode" presStyleCnt="0"/>
      <dgm:spPr/>
    </dgm:pt>
    <dgm:pt modelId="{ABCAAB2B-B891-4ECD-A963-A1692918516E}" type="pres">
      <dgm:prSet presAssocID="{02F94F54-21D2-470B-8982-5C1B8C829E7D}" presName="dummyConnPt" presStyleCnt="0"/>
      <dgm:spPr/>
    </dgm:pt>
    <dgm:pt modelId="{F2E877DC-9201-471D-B6A2-F145A1FB65A6}" type="pres">
      <dgm:prSet presAssocID="{02F94F54-21D2-470B-8982-5C1B8C829E7D}" presName="node" presStyleLbl="node1" presStyleIdx="0" presStyleCnt="6" custScaleX="161703">
        <dgm:presLayoutVars>
          <dgm:bulletEnabled val="1"/>
        </dgm:presLayoutVars>
      </dgm:prSet>
      <dgm:spPr/>
    </dgm:pt>
    <dgm:pt modelId="{97317DE4-1392-4354-B0B1-A0602FFB279F}" type="pres">
      <dgm:prSet presAssocID="{A1A6CEEA-2C0B-47EC-B663-942DBAD9A67A}" presName="sibTrans" presStyleLbl="bgSibTrans2D1" presStyleIdx="0" presStyleCnt="5"/>
      <dgm:spPr/>
    </dgm:pt>
    <dgm:pt modelId="{5EAE24B1-7486-4B32-ACDE-9EDF240A907A}" type="pres">
      <dgm:prSet presAssocID="{EEF71D7C-EA98-4E15-97FE-C2E1CCB78BBE}" presName="compNode" presStyleCnt="0"/>
      <dgm:spPr/>
    </dgm:pt>
    <dgm:pt modelId="{F3BC3F9A-259D-49EF-8B13-C7C99E798A6A}" type="pres">
      <dgm:prSet presAssocID="{EEF71D7C-EA98-4E15-97FE-C2E1CCB78BBE}" presName="dummyConnPt" presStyleCnt="0"/>
      <dgm:spPr/>
    </dgm:pt>
    <dgm:pt modelId="{EAD2E0B5-D294-4457-A514-FF090283AA29}" type="pres">
      <dgm:prSet presAssocID="{EEF71D7C-EA98-4E15-97FE-C2E1CCB78BBE}" presName="node" presStyleLbl="node1" presStyleIdx="1" presStyleCnt="6" custScaleX="160167">
        <dgm:presLayoutVars>
          <dgm:bulletEnabled val="1"/>
        </dgm:presLayoutVars>
      </dgm:prSet>
      <dgm:spPr/>
    </dgm:pt>
    <dgm:pt modelId="{FF485A55-E1C3-46B7-88B6-84B712E36192}" type="pres">
      <dgm:prSet presAssocID="{02EBED25-2C72-4AE7-BE31-CAA95A1736D4}" presName="sibTrans" presStyleLbl="bgSibTrans2D1" presStyleIdx="1" presStyleCnt="5"/>
      <dgm:spPr/>
    </dgm:pt>
    <dgm:pt modelId="{54F1D413-EBB5-49EA-A859-120AECA8425B}" type="pres">
      <dgm:prSet presAssocID="{0A2D12C9-4274-49CF-AECF-F62227D2B442}" presName="compNode" presStyleCnt="0"/>
      <dgm:spPr/>
    </dgm:pt>
    <dgm:pt modelId="{92C4C1FF-DA28-495A-9B6E-6CEE4CA3DEAA}" type="pres">
      <dgm:prSet presAssocID="{0A2D12C9-4274-49CF-AECF-F62227D2B442}" presName="dummyConnPt" presStyleCnt="0"/>
      <dgm:spPr/>
    </dgm:pt>
    <dgm:pt modelId="{EDCFC410-4F77-4A75-BE7C-E8A215F31109}" type="pres">
      <dgm:prSet presAssocID="{0A2D12C9-4274-49CF-AECF-F62227D2B442}" presName="node" presStyleLbl="node1" presStyleIdx="2" presStyleCnt="6" custScaleX="161447">
        <dgm:presLayoutVars>
          <dgm:bulletEnabled val="1"/>
        </dgm:presLayoutVars>
      </dgm:prSet>
      <dgm:spPr/>
    </dgm:pt>
    <dgm:pt modelId="{845A4AF6-E196-41D3-9821-EA46921B98F3}" type="pres">
      <dgm:prSet presAssocID="{29EC102B-8572-494F-8A24-A21EF5F2768A}" presName="sibTrans" presStyleLbl="bgSibTrans2D1" presStyleIdx="2" presStyleCnt="5"/>
      <dgm:spPr/>
    </dgm:pt>
    <dgm:pt modelId="{6A9B20C6-0D48-4BE3-BF51-10A1F5B2B4CF}" type="pres">
      <dgm:prSet presAssocID="{4D6FCA35-11FB-48A9-9702-414B87848B6F}" presName="compNode" presStyleCnt="0"/>
      <dgm:spPr/>
    </dgm:pt>
    <dgm:pt modelId="{7D09AA96-3679-4ABE-BCA1-F09F878AD45F}" type="pres">
      <dgm:prSet presAssocID="{4D6FCA35-11FB-48A9-9702-414B87848B6F}" presName="dummyConnPt" presStyleCnt="0"/>
      <dgm:spPr/>
    </dgm:pt>
    <dgm:pt modelId="{31A74BF1-D430-4231-9E4A-C7CF04E6ABDB}" type="pres">
      <dgm:prSet presAssocID="{4D6FCA35-11FB-48A9-9702-414B87848B6F}" presName="node" presStyleLbl="node1" presStyleIdx="3" presStyleCnt="6" custScaleX="180902">
        <dgm:presLayoutVars>
          <dgm:bulletEnabled val="1"/>
        </dgm:presLayoutVars>
      </dgm:prSet>
      <dgm:spPr/>
    </dgm:pt>
    <dgm:pt modelId="{1492E8DD-0ED0-4793-A609-8739066C1787}" type="pres">
      <dgm:prSet presAssocID="{F16FD010-683B-4337-925C-695632FD439E}" presName="sibTrans" presStyleLbl="bgSibTrans2D1" presStyleIdx="3" presStyleCnt="5"/>
      <dgm:spPr/>
    </dgm:pt>
    <dgm:pt modelId="{721FA51E-2652-4519-8C70-7EA1EF94E7FE}" type="pres">
      <dgm:prSet presAssocID="{AD7EF979-77A1-46C7-A4BC-4AF967FF033D}" presName="compNode" presStyleCnt="0"/>
      <dgm:spPr/>
    </dgm:pt>
    <dgm:pt modelId="{16ED8C51-4A5F-4ED2-87D0-2098F40946D7}" type="pres">
      <dgm:prSet presAssocID="{AD7EF979-77A1-46C7-A4BC-4AF967FF033D}" presName="dummyConnPt" presStyleCnt="0"/>
      <dgm:spPr/>
    </dgm:pt>
    <dgm:pt modelId="{BF18FA75-AC68-40CA-A076-178E8E69E956}" type="pres">
      <dgm:prSet presAssocID="{AD7EF979-77A1-46C7-A4BC-4AF967FF033D}" presName="node" presStyleLbl="node1" presStyleIdx="4" presStyleCnt="6" custScaleX="179622" custScaleY="117297">
        <dgm:presLayoutVars>
          <dgm:bulletEnabled val="1"/>
        </dgm:presLayoutVars>
      </dgm:prSet>
      <dgm:spPr/>
    </dgm:pt>
    <dgm:pt modelId="{822DFC0C-7F38-4E6E-9F2D-78762B696E30}" type="pres">
      <dgm:prSet presAssocID="{C678B2CB-9F50-41F2-B467-FC3E34F3CD98}" presName="sibTrans" presStyleLbl="bgSibTrans2D1" presStyleIdx="4" presStyleCnt="5"/>
      <dgm:spPr/>
    </dgm:pt>
    <dgm:pt modelId="{94F5C1FF-5241-4CD6-B096-73213B227E96}" type="pres">
      <dgm:prSet presAssocID="{AC18FEED-9904-4D96-84D6-ED28C032AC8F}" presName="compNode" presStyleCnt="0"/>
      <dgm:spPr/>
    </dgm:pt>
    <dgm:pt modelId="{82227FD2-700B-4701-A618-507B4539DED5}" type="pres">
      <dgm:prSet presAssocID="{AC18FEED-9904-4D96-84D6-ED28C032AC8F}" presName="dummyConnPt" presStyleCnt="0"/>
      <dgm:spPr/>
    </dgm:pt>
    <dgm:pt modelId="{905211B7-1A28-496F-A62A-EDDC85766EFE}" type="pres">
      <dgm:prSet presAssocID="{AC18FEED-9904-4D96-84D6-ED28C032AC8F}" presName="node" presStyleLbl="node1" presStyleIdx="5" presStyleCnt="6" custScaleX="180902" custScaleY="117862">
        <dgm:presLayoutVars>
          <dgm:bulletEnabled val="1"/>
        </dgm:presLayoutVars>
      </dgm:prSet>
      <dgm:spPr/>
    </dgm:pt>
  </dgm:ptLst>
  <dgm:cxnLst>
    <dgm:cxn modelId="{4B0B8614-2D30-400F-886B-7914F1AF1BB7}" type="presOf" srcId="{F16FD010-683B-4337-925C-695632FD439E}" destId="{1492E8DD-0ED0-4793-A609-8739066C1787}" srcOrd="0" destOrd="0" presId="urn:microsoft.com/office/officeart/2005/8/layout/bProcess4"/>
    <dgm:cxn modelId="{2B1A3A18-A805-4C67-8A7A-286ED7AC4C3E}" srcId="{0C6FDCAE-C999-4D07-A725-FC49F8E852D8}" destId="{AC18FEED-9904-4D96-84D6-ED28C032AC8F}" srcOrd="5" destOrd="0" parTransId="{5F3AA3F8-6359-4C93-BB2F-C35E616B2E5F}" sibTransId="{CAE53008-FA60-4256-BB71-1C2BBF0F6A3F}"/>
    <dgm:cxn modelId="{95F8821A-08B5-4366-A826-337B4D83EB86}" type="presOf" srcId="{02EBED25-2C72-4AE7-BE31-CAA95A1736D4}" destId="{FF485A55-E1C3-46B7-88B6-84B712E36192}" srcOrd="0" destOrd="0" presId="urn:microsoft.com/office/officeart/2005/8/layout/bProcess4"/>
    <dgm:cxn modelId="{C53D2F22-EC5D-4F5F-88B9-A54D53954817}" type="presOf" srcId="{02F94F54-21D2-470B-8982-5C1B8C829E7D}" destId="{F2E877DC-9201-471D-B6A2-F145A1FB65A6}" srcOrd="0" destOrd="0" presId="urn:microsoft.com/office/officeart/2005/8/layout/bProcess4"/>
    <dgm:cxn modelId="{C3B4F925-866F-4F3B-9402-66901D79BA49}" srcId="{0C6FDCAE-C999-4D07-A725-FC49F8E852D8}" destId="{02F94F54-21D2-470B-8982-5C1B8C829E7D}" srcOrd="0" destOrd="0" parTransId="{6962287F-49FE-401D-A28E-444541D99226}" sibTransId="{A1A6CEEA-2C0B-47EC-B663-942DBAD9A67A}"/>
    <dgm:cxn modelId="{107F4726-D969-4327-A893-22B365646AE0}" type="presOf" srcId="{4D6FCA35-11FB-48A9-9702-414B87848B6F}" destId="{31A74BF1-D430-4231-9E4A-C7CF04E6ABDB}" srcOrd="0" destOrd="0" presId="urn:microsoft.com/office/officeart/2005/8/layout/bProcess4"/>
    <dgm:cxn modelId="{94F2A130-1B70-43B3-86C5-49118C4BA809}" srcId="{0C6FDCAE-C999-4D07-A725-FC49F8E852D8}" destId="{0A2D12C9-4274-49CF-AECF-F62227D2B442}" srcOrd="2" destOrd="0" parTransId="{D970D87D-49A7-4A09-9F47-49870524EB5F}" sibTransId="{29EC102B-8572-494F-8A24-A21EF5F2768A}"/>
    <dgm:cxn modelId="{70A6453C-56F7-4745-8A10-4A881D40172B}" type="presOf" srcId="{AC18FEED-9904-4D96-84D6-ED28C032AC8F}" destId="{905211B7-1A28-496F-A62A-EDDC85766EFE}" srcOrd="0" destOrd="0" presId="urn:microsoft.com/office/officeart/2005/8/layout/bProcess4"/>
    <dgm:cxn modelId="{288F923C-B28F-454E-BA77-B3552B2543C2}" type="presOf" srcId="{29EC102B-8572-494F-8A24-A21EF5F2768A}" destId="{845A4AF6-E196-41D3-9821-EA46921B98F3}" srcOrd="0" destOrd="0" presId="urn:microsoft.com/office/officeart/2005/8/layout/bProcess4"/>
    <dgm:cxn modelId="{4E8BFD65-0DB3-45F0-99DC-47EB3E58DACB}" type="presOf" srcId="{C678B2CB-9F50-41F2-B467-FC3E34F3CD98}" destId="{822DFC0C-7F38-4E6E-9F2D-78762B696E30}" srcOrd="0" destOrd="0" presId="urn:microsoft.com/office/officeart/2005/8/layout/bProcess4"/>
    <dgm:cxn modelId="{E123B647-3F3E-472C-9742-9E165DFE7C4F}" type="presOf" srcId="{EEF71D7C-EA98-4E15-97FE-C2E1CCB78BBE}" destId="{EAD2E0B5-D294-4457-A514-FF090283AA29}" srcOrd="0" destOrd="0" presId="urn:microsoft.com/office/officeart/2005/8/layout/bProcess4"/>
    <dgm:cxn modelId="{AB5DBD53-B6F1-48E8-AFF3-844715B5BF29}" srcId="{0C6FDCAE-C999-4D07-A725-FC49F8E852D8}" destId="{AD7EF979-77A1-46C7-A4BC-4AF967FF033D}" srcOrd="4" destOrd="0" parTransId="{83F08199-EAF4-4F0C-866A-050B17885153}" sibTransId="{C678B2CB-9F50-41F2-B467-FC3E34F3CD98}"/>
    <dgm:cxn modelId="{390C1677-6F53-412C-B89E-904E965EE8B5}" type="presOf" srcId="{0A2D12C9-4274-49CF-AECF-F62227D2B442}" destId="{EDCFC410-4F77-4A75-BE7C-E8A215F31109}" srcOrd="0" destOrd="0" presId="urn:microsoft.com/office/officeart/2005/8/layout/bProcess4"/>
    <dgm:cxn modelId="{E61A3986-3EE6-4853-BAE1-AD2A81485994}" srcId="{0C6FDCAE-C999-4D07-A725-FC49F8E852D8}" destId="{4D6FCA35-11FB-48A9-9702-414B87848B6F}" srcOrd="3" destOrd="0" parTransId="{ABA3FCB1-1411-4A8B-B1FD-B629D0E1A893}" sibTransId="{F16FD010-683B-4337-925C-695632FD439E}"/>
    <dgm:cxn modelId="{A8514E89-24EE-4222-83C8-E9B5D0D1A8E3}" type="presOf" srcId="{0C6FDCAE-C999-4D07-A725-FC49F8E852D8}" destId="{0F6B6D02-07B1-460D-B0B3-EBB1DA62DA14}" srcOrd="0" destOrd="0" presId="urn:microsoft.com/office/officeart/2005/8/layout/bProcess4"/>
    <dgm:cxn modelId="{575E5C8F-BE8F-4265-B370-D1876E8D4333}" type="presOf" srcId="{AD7EF979-77A1-46C7-A4BC-4AF967FF033D}" destId="{BF18FA75-AC68-40CA-A076-178E8E69E956}" srcOrd="0" destOrd="0" presId="urn:microsoft.com/office/officeart/2005/8/layout/bProcess4"/>
    <dgm:cxn modelId="{0FBA43AD-4332-467E-A16D-58B244419405}" srcId="{0C6FDCAE-C999-4D07-A725-FC49F8E852D8}" destId="{EEF71D7C-EA98-4E15-97FE-C2E1CCB78BBE}" srcOrd="1" destOrd="0" parTransId="{39BDEF8D-8769-4DBB-B37B-D380D758E2FD}" sibTransId="{02EBED25-2C72-4AE7-BE31-CAA95A1736D4}"/>
    <dgm:cxn modelId="{AAFED1EE-3CD8-4482-A688-D5992C54BF56}" type="presOf" srcId="{A1A6CEEA-2C0B-47EC-B663-942DBAD9A67A}" destId="{97317DE4-1392-4354-B0B1-A0602FFB279F}" srcOrd="0" destOrd="0" presId="urn:microsoft.com/office/officeart/2005/8/layout/bProcess4"/>
    <dgm:cxn modelId="{F97727CC-BB59-433B-AB6F-47E34D6A44E3}" type="presParOf" srcId="{0F6B6D02-07B1-460D-B0B3-EBB1DA62DA14}" destId="{D87B3CD0-682D-4458-BF17-31599E54B4CD}" srcOrd="0" destOrd="0" presId="urn:microsoft.com/office/officeart/2005/8/layout/bProcess4"/>
    <dgm:cxn modelId="{95FC7B6D-3A2E-40DB-A742-04638ED464FF}" type="presParOf" srcId="{D87B3CD0-682D-4458-BF17-31599E54B4CD}" destId="{ABCAAB2B-B891-4ECD-A963-A1692918516E}" srcOrd="0" destOrd="0" presId="urn:microsoft.com/office/officeart/2005/8/layout/bProcess4"/>
    <dgm:cxn modelId="{459F8ADB-5F91-4B43-9B8F-DD656BB452DA}" type="presParOf" srcId="{D87B3CD0-682D-4458-BF17-31599E54B4CD}" destId="{F2E877DC-9201-471D-B6A2-F145A1FB65A6}" srcOrd="1" destOrd="0" presId="urn:microsoft.com/office/officeart/2005/8/layout/bProcess4"/>
    <dgm:cxn modelId="{5A2E7599-0AA3-4DB9-8B9D-124675F98563}" type="presParOf" srcId="{0F6B6D02-07B1-460D-B0B3-EBB1DA62DA14}" destId="{97317DE4-1392-4354-B0B1-A0602FFB279F}" srcOrd="1" destOrd="0" presId="urn:microsoft.com/office/officeart/2005/8/layout/bProcess4"/>
    <dgm:cxn modelId="{A849489F-2D83-4F5A-BD69-02179927D114}" type="presParOf" srcId="{0F6B6D02-07B1-460D-B0B3-EBB1DA62DA14}" destId="{5EAE24B1-7486-4B32-ACDE-9EDF240A907A}" srcOrd="2" destOrd="0" presId="urn:microsoft.com/office/officeart/2005/8/layout/bProcess4"/>
    <dgm:cxn modelId="{8BDD00DC-12DD-441D-9D89-2FCB48BA211A}" type="presParOf" srcId="{5EAE24B1-7486-4B32-ACDE-9EDF240A907A}" destId="{F3BC3F9A-259D-49EF-8B13-C7C99E798A6A}" srcOrd="0" destOrd="0" presId="urn:microsoft.com/office/officeart/2005/8/layout/bProcess4"/>
    <dgm:cxn modelId="{AD1683B5-87C1-4549-89C8-B21F3EAE9090}" type="presParOf" srcId="{5EAE24B1-7486-4B32-ACDE-9EDF240A907A}" destId="{EAD2E0B5-D294-4457-A514-FF090283AA29}" srcOrd="1" destOrd="0" presId="urn:microsoft.com/office/officeart/2005/8/layout/bProcess4"/>
    <dgm:cxn modelId="{5B94882B-51B7-4E02-B2EB-46FA79CD4329}" type="presParOf" srcId="{0F6B6D02-07B1-460D-B0B3-EBB1DA62DA14}" destId="{FF485A55-E1C3-46B7-88B6-84B712E36192}" srcOrd="3" destOrd="0" presId="urn:microsoft.com/office/officeart/2005/8/layout/bProcess4"/>
    <dgm:cxn modelId="{DCB37445-2A44-4C91-94D3-01E4C448897B}" type="presParOf" srcId="{0F6B6D02-07B1-460D-B0B3-EBB1DA62DA14}" destId="{54F1D413-EBB5-49EA-A859-120AECA8425B}" srcOrd="4" destOrd="0" presId="urn:microsoft.com/office/officeart/2005/8/layout/bProcess4"/>
    <dgm:cxn modelId="{FAA52A92-D195-4480-B56B-3355F620D717}" type="presParOf" srcId="{54F1D413-EBB5-49EA-A859-120AECA8425B}" destId="{92C4C1FF-DA28-495A-9B6E-6CEE4CA3DEAA}" srcOrd="0" destOrd="0" presId="urn:microsoft.com/office/officeart/2005/8/layout/bProcess4"/>
    <dgm:cxn modelId="{F2022B47-3C4C-4ACA-B750-83159D53A1C6}" type="presParOf" srcId="{54F1D413-EBB5-49EA-A859-120AECA8425B}" destId="{EDCFC410-4F77-4A75-BE7C-E8A215F31109}" srcOrd="1" destOrd="0" presId="urn:microsoft.com/office/officeart/2005/8/layout/bProcess4"/>
    <dgm:cxn modelId="{35842CC8-3497-41BD-95BD-DA07167BFDD0}" type="presParOf" srcId="{0F6B6D02-07B1-460D-B0B3-EBB1DA62DA14}" destId="{845A4AF6-E196-41D3-9821-EA46921B98F3}" srcOrd="5" destOrd="0" presId="urn:microsoft.com/office/officeart/2005/8/layout/bProcess4"/>
    <dgm:cxn modelId="{D9FB26E0-BD1F-4C5D-94DB-6D9B12C70F94}" type="presParOf" srcId="{0F6B6D02-07B1-460D-B0B3-EBB1DA62DA14}" destId="{6A9B20C6-0D48-4BE3-BF51-10A1F5B2B4CF}" srcOrd="6" destOrd="0" presId="urn:microsoft.com/office/officeart/2005/8/layout/bProcess4"/>
    <dgm:cxn modelId="{09496F2B-C429-40FC-864A-67E04A933397}" type="presParOf" srcId="{6A9B20C6-0D48-4BE3-BF51-10A1F5B2B4CF}" destId="{7D09AA96-3679-4ABE-BCA1-F09F878AD45F}" srcOrd="0" destOrd="0" presId="urn:microsoft.com/office/officeart/2005/8/layout/bProcess4"/>
    <dgm:cxn modelId="{7347BBA5-BA09-4276-842C-2D212330B5C5}" type="presParOf" srcId="{6A9B20C6-0D48-4BE3-BF51-10A1F5B2B4CF}" destId="{31A74BF1-D430-4231-9E4A-C7CF04E6ABDB}" srcOrd="1" destOrd="0" presId="urn:microsoft.com/office/officeart/2005/8/layout/bProcess4"/>
    <dgm:cxn modelId="{6CC6FC86-7E04-4897-828F-602E1D983147}" type="presParOf" srcId="{0F6B6D02-07B1-460D-B0B3-EBB1DA62DA14}" destId="{1492E8DD-0ED0-4793-A609-8739066C1787}" srcOrd="7" destOrd="0" presId="urn:microsoft.com/office/officeart/2005/8/layout/bProcess4"/>
    <dgm:cxn modelId="{5C71C826-677B-4F6B-A40B-EC30E9F6A2BE}" type="presParOf" srcId="{0F6B6D02-07B1-460D-B0B3-EBB1DA62DA14}" destId="{721FA51E-2652-4519-8C70-7EA1EF94E7FE}" srcOrd="8" destOrd="0" presId="urn:microsoft.com/office/officeart/2005/8/layout/bProcess4"/>
    <dgm:cxn modelId="{6F3AF81A-DA11-4243-B73E-176E42BEACBF}" type="presParOf" srcId="{721FA51E-2652-4519-8C70-7EA1EF94E7FE}" destId="{16ED8C51-4A5F-4ED2-87D0-2098F40946D7}" srcOrd="0" destOrd="0" presId="urn:microsoft.com/office/officeart/2005/8/layout/bProcess4"/>
    <dgm:cxn modelId="{BC6DC47F-8ACA-4304-B1E1-686FE057171D}" type="presParOf" srcId="{721FA51E-2652-4519-8C70-7EA1EF94E7FE}" destId="{BF18FA75-AC68-40CA-A076-178E8E69E956}" srcOrd="1" destOrd="0" presId="urn:microsoft.com/office/officeart/2005/8/layout/bProcess4"/>
    <dgm:cxn modelId="{686CF4E2-600F-4ED2-A4A8-8C5EA343E7DF}" type="presParOf" srcId="{0F6B6D02-07B1-460D-B0B3-EBB1DA62DA14}" destId="{822DFC0C-7F38-4E6E-9F2D-78762B696E30}" srcOrd="9" destOrd="0" presId="urn:microsoft.com/office/officeart/2005/8/layout/bProcess4"/>
    <dgm:cxn modelId="{CAA0B53A-529E-49B1-8C77-08ADF88E7B05}" type="presParOf" srcId="{0F6B6D02-07B1-460D-B0B3-EBB1DA62DA14}" destId="{94F5C1FF-5241-4CD6-B096-73213B227E96}" srcOrd="10" destOrd="0" presId="urn:microsoft.com/office/officeart/2005/8/layout/bProcess4"/>
    <dgm:cxn modelId="{1A8DA9B2-77FE-4BDA-A361-E331CCD61179}" type="presParOf" srcId="{94F5C1FF-5241-4CD6-B096-73213B227E96}" destId="{82227FD2-700B-4701-A618-507B4539DED5}" srcOrd="0" destOrd="0" presId="urn:microsoft.com/office/officeart/2005/8/layout/bProcess4"/>
    <dgm:cxn modelId="{F25CB650-A48A-4C48-B55E-DD07ADBE041C}" type="presParOf" srcId="{94F5C1FF-5241-4CD6-B096-73213B227E96}" destId="{905211B7-1A28-496F-A62A-EDDC85766EF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17DE4-1392-4354-B0B1-A0602FFB279F}">
      <dsp:nvSpPr>
        <dsp:cNvPr id="0" name=""/>
        <dsp:cNvSpPr/>
      </dsp:nvSpPr>
      <dsp:spPr>
        <a:xfrm rot="5400000">
          <a:off x="306055" y="1718803"/>
          <a:ext cx="1644991" cy="1985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877DC-9201-471D-B6A2-F145A1FB65A6}">
      <dsp:nvSpPr>
        <dsp:cNvPr id="0" name=""/>
        <dsp:cNvSpPr/>
      </dsp:nvSpPr>
      <dsp:spPr>
        <a:xfrm>
          <a:off x="1928" y="666117"/>
          <a:ext cx="3567323" cy="13236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темы самообразования</a:t>
          </a:r>
        </a:p>
      </dsp:txBody>
      <dsp:txXfrm>
        <a:off x="40697" y="704886"/>
        <a:ext cx="3489785" cy="1246119"/>
      </dsp:txXfrm>
    </dsp:sp>
    <dsp:sp modelId="{FF485A55-E1C3-46B7-88B6-84B712E36192}">
      <dsp:nvSpPr>
        <dsp:cNvPr id="0" name=""/>
        <dsp:cNvSpPr/>
      </dsp:nvSpPr>
      <dsp:spPr>
        <a:xfrm rot="5400000">
          <a:off x="306055" y="3373375"/>
          <a:ext cx="1644991" cy="198548"/>
        </a:xfrm>
        <a:prstGeom prst="rect">
          <a:avLst/>
        </a:prstGeom>
        <a:solidFill>
          <a:schemeClr val="accent5">
            <a:hueOff val="1202033"/>
            <a:satOff val="-2441"/>
            <a:lumOff val="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2E0B5-D294-4457-A514-FF090283AA29}">
      <dsp:nvSpPr>
        <dsp:cNvPr id="0" name=""/>
        <dsp:cNvSpPr/>
      </dsp:nvSpPr>
      <dsp:spPr>
        <a:xfrm>
          <a:off x="18871" y="2320689"/>
          <a:ext cx="3533437" cy="1323657"/>
        </a:xfrm>
        <a:prstGeom prst="roundRect">
          <a:avLst>
            <a:gd name="adj" fmla="val 10000"/>
          </a:avLst>
        </a:prstGeom>
        <a:solidFill>
          <a:schemeClr val="accent5">
            <a:hueOff val="961627"/>
            <a:satOff val="-1953"/>
            <a:lumOff val="125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подбор, анализ, изучение методической литературы</a:t>
          </a:r>
        </a:p>
      </dsp:txBody>
      <dsp:txXfrm>
        <a:off x="57640" y="2359458"/>
        <a:ext cx="3455899" cy="1246119"/>
      </dsp:txXfrm>
    </dsp:sp>
    <dsp:sp modelId="{845A4AF6-E196-41D3-9821-EA46921B98F3}">
      <dsp:nvSpPr>
        <dsp:cNvPr id="0" name=""/>
        <dsp:cNvSpPr/>
      </dsp:nvSpPr>
      <dsp:spPr>
        <a:xfrm>
          <a:off x="1136284" y="4200661"/>
          <a:ext cx="4490710" cy="198548"/>
        </a:xfrm>
        <a:prstGeom prst="rect">
          <a:avLst/>
        </a:prstGeom>
        <a:solidFill>
          <a:schemeClr val="accent5">
            <a:hueOff val="2404066"/>
            <a:satOff val="-4882"/>
            <a:lumOff val="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FC410-4F77-4A75-BE7C-E8A215F31109}">
      <dsp:nvSpPr>
        <dsp:cNvPr id="0" name=""/>
        <dsp:cNvSpPr/>
      </dsp:nvSpPr>
      <dsp:spPr>
        <a:xfrm>
          <a:off x="4752" y="3975261"/>
          <a:ext cx="3561675" cy="1323657"/>
        </a:xfrm>
        <a:prstGeom prst="roundRect">
          <a:avLst>
            <a:gd name="adj" fmla="val 10000"/>
          </a:avLst>
        </a:prstGeom>
        <a:solidFill>
          <a:schemeClr val="accent5">
            <a:hueOff val="1923253"/>
            <a:satOff val="-3906"/>
            <a:lumOff val="251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или совершенствование РППС</a:t>
          </a:r>
        </a:p>
      </dsp:txBody>
      <dsp:txXfrm>
        <a:off x="43521" y="4014030"/>
        <a:ext cx="3484137" cy="1246119"/>
      </dsp:txXfrm>
    </dsp:sp>
    <dsp:sp modelId="{1492E8DD-0ED0-4793-A609-8739066C1787}">
      <dsp:nvSpPr>
        <dsp:cNvPr id="0" name=""/>
        <dsp:cNvSpPr/>
      </dsp:nvSpPr>
      <dsp:spPr>
        <a:xfrm rot="16200000">
          <a:off x="4756340" y="3316551"/>
          <a:ext cx="1758639" cy="198548"/>
        </a:xfrm>
        <a:prstGeom prst="rect">
          <a:avLst/>
        </a:prstGeom>
        <a:solidFill>
          <a:schemeClr val="accent5">
            <a:hueOff val="3606099"/>
            <a:satOff val="-7323"/>
            <a:lumOff val="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74BF1-D430-4231-9E4A-C7CF04E6ABDB}">
      <dsp:nvSpPr>
        <dsp:cNvPr id="0" name=""/>
        <dsp:cNvSpPr/>
      </dsp:nvSpPr>
      <dsp:spPr>
        <a:xfrm>
          <a:off x="4297263" y="3975261"/>
          <a:ext cx="3990871" cy="1323657"/>
        </a:xfrm>
        <a:prstGeom prst="roundRect">
          <a:avLst>
            <a:gd name="adj" fmla="val 10000"/>
          </a:avLst>
        </a:prstGeom>
        <a:solidFill>
          <a:schemeClr val="accent5">
            <a:hueOff val="2884880"/>
            <a:satOff val="-5858"/>
            <a:lumOff val="37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квалификации по теме самообразования</a:t>
          </a:r>
        </a:p>
      </dsp:txBody>
      <dsp:txXfrm>
        <a:off x="4336032" y="4014030"/>
        <a:ext cx="3913333" cy="1246119"/>
      </dsp:txXfrm>
    </dsp:sp>
    <dsp:sp modelId="{822DFC0C-7F38-4E6E-9F2D-78762B696E30}">
      <dsp:nvSpPr>
        <dsp:cNvPr id="0" name=""/>
        <dsp:cNvSpPr/>
      </dsp:nvSpPr>
      <dsp:spPr>
        <a:xfrm rot="16200000">
          <a:off x="4697660" y="1487994"/>
          <a:ext cx="1876000" cy="198548"/>
        </a:xfrm>
        <a:prstGeom prst="rect">
          <a:avLst/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8FA75-AC68-40CA-A076-178E8E69E956}">
      <dsp:nvSpPr>
        <dsp:cNvPr id="0" name=""/>
        <dsp:cNvSpPr/>
      </dsp:nvSpPr>
      <dsp:spPr>
        <a:xfrm>
          <a:off x="4311382" y="2091736"/>
          <a:ext cx="3962633" cy="1552610"/>
        </a:xfrm>
        <a:prstGeom prst="roundRect">
          <a:avLst>
            <a:gd name="adj" fmla="val 10000"/>
          </a:avLst>
        </a:prstGeom>
        <a:solidFill>
          <a:schemeClr val="accent5">
            <a:hueOff val="3846506"/>
            <a:satOff val="-7811"/>
            <a:lumOff val="502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разработка, совершенствование методического сопровождения</a:t>
          </a:r>
        </a:p>
      </dsp:txBody>
      <dsp:txXfrm>
        <a:off x="4356856" y="2137210"/>
        <a:ext cx="3871685" cy="1461662"/>
      </dsp:txXfrm>
    </dsp:sp>
    <dsp:sp modelId="{905211B7-1A28-496F-A62A-EDDC85766EFE}">
      <dsp:nvSpPr>
        <dsp:cNvPr id="0" name=""/>
        <dsp:cNvSpPr/>
      </dsp:nvSpPr>
      <dsp:spPr>
        <a:xfrm>
          <a:off x="4297263" y="200732"/>
          <a:ext cx="3990871" cy="1560089"/>
        </a:xfrm>
        <a:prstGeom prst="roundRect">
          <a:avLst>
            <a:gd name="adj" fmla="val 10000"/>
          </a:avLst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распространение накопленного опыта через выступления, публикации, участие в конкурсах</a:t>
          </a:r>
        </a:p>
      </dsp:txBody>
      <dsp:txXfrm>
        <a:off x="4342956" y="246425"/>
        <a:ext cx="3899485" cy="1468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70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9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3226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240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9234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931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212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72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80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25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89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59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10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4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53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2D306-A29E-49C7-817B-04B669DC097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91E1855-9795-4432-953F-55D38F6BF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5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82;&#1088;&#1080;&#1090;&#1077;&#1088;&#1080;&#1080;%20&#1089;&#1072;&#1084;&#1086;&#1086;&#1094;&#1077;&#1085;&#1082;&#1080;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048;&#1055;&#1055;&#1056;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8;&#1080;&#1084;&#1077;&#1088;&#1085;&#1072;&#1103;%20&#1092;&#1086;&#1088;&#1084;&#1072;%20&#1089;&#1072;&#1084;&#1086;&#1086;&#1073;&#1088;&#1072;&#1079;&#1086;&#1074;&#1072;&#1085;&#1080;&#1103;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8;&#1080;&#1084;&#1077;&#1088;&#1085;&#1072;&#1103;%20&#1092;&#1086;&#1088;&#1084;&#1072;%20&#1076;&#1083;&#1103;%20&#1085;&#1072;&#1089;&#1090;&#1072;&#1074;&#1085;&#1080;&#1082;&#1072;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0;&#1089;&#1100;&#1084;&#1086;%20&#1052;&#1080;&#1085;&#1086;&#1073;&#1088;&#1053;&#1057;&#1054;%20&#1086;%20&#1074;&#1074;&#1077;&#1076;&#1077;&#1085;&#1080;&#1080;%20&#1087;&#1088;&#1086;&#1092;&#1089;&#1090;&#1072;&#1085;&#1076;&#1072;&#1088;&#1090;&#1072;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4348" y="5473148"/>
            <a:ext cx="5053565" cy="1003852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Галкина Людмила Николаевна, старший воспитатель МАДОУ д/с № 439, высшая квалификационная категория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88" y="802431"/>
            <a:ext cx="7869238" cy="3474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36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«Методическое сопровождение развития профессиональных компетенций педагогов в условиях введения профессионального стандарта «Педагог»</a:t>
            </a:r>
          </a:p>
        </p:txBody>
      </p:sp>
    </p:spTree>
    <p:extLst>
      <p:ext uri="{BB962C8B-B14F-4D97-AF65-F5344CB8AC3E}">
        <p14:creationId xmlns:p14="http://schemas.microsoft.com/office/powerpoint/2010/main" val="168944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39687" y="188640"/>
            <a:ext cx="774528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 fontAlgn="base">
              <a:spcAft>
                <a:spcPts val="1200"/>
              </a:spcAft>
            </a:pP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Tahoma" pitchFamily="34" charset="0"/>
              </a:rPr>
              <a:t>Профессиональный стандарт будет применяться в качестве:</a:t>
            </a:r>
          </a:p>
          <a:p>
            <a:pPr algn="just" fontAlgn="base">
              <a:spcAft>
                <a:spcPts val="1200"/>
              </a:spcAft>
            </a:pPr>
            <a:endParaRPr lang="ru-RU" sz="2000" dirty="0">
              <a:cs typeface="Times New Roman" panose="02020603050405020304" pitchFamily="18" charset="0"/>
            </a:endParaRPr>
          </a:p>
          <a:p>
            <a:pPr marL="342900" indent="-34290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cs typeface="Times New Roman" panose="02020603050405020304" pitchFamily="18" charset="0"/>
              </a:rPr>
              <a:t>независимого измерителя уровня квалификации педагогических работников;</a:t>
            </a:r>
          </a:p>
          <a:p>
            <a:pPr marL="342900" indent="-34290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cs typeface="Times New Roman" panose="02020603050405020304" pitchFamily="18" charset="0"/>
              </a:rPr>
              <a:t>средства реализации стратегии развития образовательной среды;</a:t>
            </a:r>
          </a:p>
          <a:p>
            <a:pPr marL="342900" indent="-34290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cs typeface="Times New Roman" panose="02020603050405020304" pitchFamily="18" charset="0"/>
              </a:rPr>
              <a:t>инструмента роста качества российского образования;</a:t>
            </a:r>
          </a:p>
          <a:p>
            <a:pPr marL="342900" indent="-34290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cs typeface="Times New Roman" panose="02020603050405020304" pitchFamily="18" charset="0"/>
              </a:rPr>
              <a:t>фундаментальной основы трудовых соглашений между руководством образовательного учреждения и педагогами;</a:t>
            </a:r>
          </a:p>
          <a:p>
            <a:pPr marL="342900" indent="-34290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cs typeface="Times New Roman" panose="02020603050405020304" pitchFamily="18" charset="0"/>
              </a:rPr>
              <a:t>механизма приёма педагогических кадров для работы в образовательных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val="224692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510289" cy="576263"/>
          </a:xfrm>
        </p:spPr>
        <p:txBody>
          <a:bodyPr/>
          <a:lstStyle/>
          <a:p>
            <a:pPr algn="ctr" eaLnBrk="1" hangingPunct="1"/>
            <a:r>
              <a:rPr lang="ru-RU" altLang="ru-RU" sz="2200" b="1" kern="1200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Сферы ответственности педагогов ДОО</a:t>
            </a:r>
          </a:p>
        </p:txBody>
      </p:sp>
      <p:sp>
        <p:nvSpPr>
          <p:cNvPr id="6144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7992888" cy="5544616"/>
          </a:xfrm>
        </p:spPr>
        <p:txBody>
          <a:bodyPr>
            <a:normAutofit fontScale="92500"/>
          </a:bodyPr>
          <a:lstStyle/>
          <a:p>
            <a:pPr eaLnBrk="1" hangingPunct="1">
              <a:spcAft>
                <a:spcPts val="600"/>
              </a:spcAft>
            </a:pPr>
            <a:r>
              <a:rPr lang="ru-RU" altLang="ru-RU" sz="2200" dirty="0">
                <a:solidFill>
                  <a:schemeClr val="tx1"/>
                </a:solidFill>
                <a:cs typeface="Times New Roman" pitchFamily="18" charset="0"/>
              </a:rPr>
              <a:t>Проектирование программно-методических и организационно-методических документов.</a:t>
            </a:r>
          </a:p>
          <a:p>
            <a:pPr>
              <a:spcAft>
                <a:spcPts val="600"/>
              </a:spcAft>
            </a:pPr>
            <a:r>
              <a:rPr lang="ru-RU" altLang="ru-RU" sz="2200" dirty="0">
                <a:solidFill>
                  <a:schemeClr val="tx1"/>
                </a:solidFill>
                <a:cs typeface="Times New Roman" pitchFamily="18" charset="0"/>
              </a:rPr>
              <a:t>Реализация образовательного процесса в соответствии с федеральными государственными образовательными стандартами и основными образовательными программами.</a:t>
            </a:r>
          </a:p>
          <a:p>
            <a:pPr>
              <a:spcAft>
                <a:spcPts val="600"/>
              </a:spcAft>
            </a:pPr>
            <a:r>
              <a:rPr lang="ru-RU" altLang="ru-RU" sz="2200" dirty="0">
                <a:solidFill>
                  <a:schemeClr val="tx1"/>
                </a:solidFill>
                <a:cs typeface="Times New Roman" pitchFamily="18" charset="0"/>
              </a:rPr>
              <a:t>Организация и проведение педагогического мониторинга освоения детьми образовательной программы и анализ образовательной работы в группе детей.</a:t>
            </a:r>
          </a:p>
          <a:p>
            <a:pPr>
              <a:spcAft>
                <a:spcPts val="600"/>
              </a:spcAft>
            </a:pPr>
            <a:r>
              <a:rPr lang="ru-RU" altLang="ru-RU" sz="2200" dirty="0">
                <a:solidFill>
                  <a:schemeClr val="tx1"/>
                </a:solidFill>
                <a:cs typeface="Times New Roman" pitchFamily="18" charset="0"/>
              </a:rPr>
              <a:t>Реализация педагогических рекомендаций специалистов (психолога, логопеда, дефектолога и др.).</a:t>
            </a:r>
          </a:p>
          <a:p>
            <a:pPr>
              <a:spcAft>
                <a:spcPts val="600"/>
              </a:spcAft>
            </a:pPr>
            <a:r>
              <a:rPr lang="ru-RU" altLang="ru-RU" sz="2200" dirty="0">
                <a:solidFill>
                  <a:schemeClr val="tx1"/>
                </a:solidFill>
                <a:cs typeface="Times New Roman" pitchFamily="18" charset="0"/>
              </a:rPr>
              <a:t>Развитие профессионально значимых компетенций, необходимых для решения образовательных задач развития </a:t>
            </a:r>
            <a:r>
              <a:rPr lang="ru-RU" altLang="ru-RU" sz="2200" dirty="0" err="1">
                <a:solidFill>
                  <a:schemeClr val="tx1"/>
                </a:solidFill>
                <a:cs typeface="Times New Roman" pitchFamily="18" charset="0"/>
              </a:rPr>
              <a:t>детей.</a:t>
            </a:r>
            <a:r>
              <a:rPr lang="ru-RU" altLang="ru-RU" sz="2200" dirty="0" err="1">
                <a:solidFill>
                  <a:schemeClr val="tx1"/>
                </a:solidFill>
                <a:cs typeface="Times New Roman" pitchFamily="18" charset="0"/>
                <a:hlinkClick r:id="rId2" action="ppaction://hlinkfile"/>
              </a:rPr>
              <a:t>критерии</a:t>
            </a:r>
            <a:r>
              <a:rPr lang="ru-RU" altLang="ru-RU" sz="2200" dirty="0">
                <a:solidFill>
                  <a:schemeClr val="tx1"/>
                </a:solidFill>
                <a:cs typeface="Times New Roman" pitchFamily="18" charset="0"/>
                <a:hlinkClick r:id="rId2" action="ppaction://hlinkfile"/>
              </a:rPr>
              <a:t> самооценки.</a:t>
            </a:r>
            <a:r>
              <a:rPr lang="en-US" altLang="ru-RU" sz="2200" dirty="0">
                <a:solidFill>
                  <a:schemeClr val="tx1"/>
                </a:solidFill>
                <a:cs typeface="Times New Roman" pitchFamily="18" charset="0"/>
                <a:hlinkClick r:id="rId2" action="ppaction://hlinkfile"/>
              </a:rPr>
              <a:t>docx</a:t>
            </a:r>
            <a:endParaRPr lang="ru-RU" altLang="ru-RU" sz="2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0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442959"/>
              </p:ext>
            </p:extLst>
          </p:nvPr>
        </p:nvGraphicFramePr>
        <p:xfrm>
          <a:off x="628649" y="1126435"/>
          <a:ext cx="8290063" cy="5499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Объект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1" r="8810"/>
          <a:stretch/>
        </p:blipFill>
        <p:spPr>
          <a:xfrm>
            <a:off x="172278" y="109239"/>
            <a:ext cx="2385392" cy="20343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9" r="13548"/>
          <a:stretch/>
        </p:blipFill>
        <p:spPr>
          <a:xfrm>
            <a:off x="8163339" y="561235"/>
            <a:ext cx="808383" cy="1130399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650435" y="116632"/>
            <a:ext cx="5009322" cy="11025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22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Алгоритм профессионального развития 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1274725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116632"/>
            <a:ext cx="7510289" cy="10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22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Индивидуальная программа профессионального развития (ИППР) педагогов МАДОУ д/с № 439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848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hlinkClick r:id="rId2" action="ppaction://hlinkfile"/>
              </a:rPr>
              <a:t>ИППР.</a:t>
            </a:r>
            <a:r>
              <a:rPr lang="en-US" sz="3600" dirty="0">
                <a:hlinkClick r:id="rId2" action="ppaction://hlinkfile"/>
              </a:rPr>
              <a:t>doc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53477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662609"/>
          </a:xfrm>
        </p:spPr>
        <p:txBody>
          <a:bodyPr/>
          <a:lstStyle/>
          <a:p>
            <a:r>
              <a:rPr lang="ru-RU" dirty="0">
                <a:hlinkClick r:id="rId2" action="ppaction://hlinkfile"/>
              </a:rPr>
              <a:t>примерная форма самообразования.</a:t>
            </a:r>
            <a:r>
              <a:rPr lang="en-US" dirty="0" err="1">
                <a:hlinkClick r:id="rId2" action="ppaction://hlinkfile"/>
              </a:rPr>
              <a:t>docx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381676"/>
            <a:ext cx="7510289" cy="5762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22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Примерная форма самообразования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48616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 action="ppaction://hlinkfile"/>
              </a:rPr>
              <a:t>примерная форма для наставника.</a:t>
            </a:r>
            <a:r>
              <a:rPr lang="en-US">
                <a:hlinkClick r:id="rId2" action="ppaction://hlinkfile"/>
              </a:rPr>
              <a:t>docx</a:t>
            </a: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00876" y="421432"/>
            <a:ext cx="7510289" cy="5762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Система наставничества</a:t>
            </a:r>
          </a:p>
        </p:txBody>
      </p:sp>
    </p:spTree>
    <p:extLst>
      <p:ext uri="{BB962C8B-B14F-4D97-AF65-F5344CB8AC3E}">
        <p14:creationId xmlns:p14="http://schemas.microsoft.com/office/powerpoint/2010/main" val="4122108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27380" y="2144214"/>
            <a:ext cx="7510289" cy="1473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Если у вас есть вопросы, я постараюсь на них ответить</a:t>
            </a:r>
          </a:p>
        </p:txBody>
      </p:sp>
    </p:spTree>
    <p:extLst>
      <p:ext uri="{BB962C8B-B14F-4D97-AF65-F5344CB8AC3E}">
        <p14:creationId xmlns:p14="http://schemas.microsoft.com/office/powerpoint/2010/main" val="4583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7932" y="1541034"/>
            <a:ext cx="7103165" cy="464773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организация оценки и самооценки соответствия компетенций педагога содержанию трудовых функций </a:t>
            </a:r>
            <a:r>
              <a:rPr lang="ru-RU" sz="2800" dirty="0" err="1">
                <a:solidFill>
                  <a:schemeClr val="tx1"/>
                </a:solidFill>
              </a:rPr>
              <a:t>профстандарта</a:t>
            </a:r>
            <a:r>
              <a:rPr lang="ru-RU" sz="2800" dirty="0">
                <a:solidFill>
                  <a:schemeClr val="tx1"/>
                </a:solidFill>
              </a:rPr>
              <a:t>;</a:t>
            </a:r>
          </a:p>
          <a:p>
            <a:r>
              <a:rPr lang="ru-RU" sz="2800" dirty="0">
                <a:solidFill>
                  <a:schemeClr val="tx1"/>
                </a:solidFill>
              </a:rPr>
              <a:t>повышение квалификации педагогов;</a:t>
            </a:r>
          </a:p>
          <a:p>
            <a:r>
              <a:rPr lang="ru-RU" sz="2800" dirty="0">
                <a:solidFill>
                  <a:schemeClr val="tx1"/>
                </a:solidFill>
              </a:rPr>
              <a:t>аттестация педагогических работников;</a:t>
            </a:r>
          </a:p>
          <a:p>
            <a:r>
              <a:rPr lang="ru-RU" sz="2800" dirty="0">
                <a:solidFill>
                  <a:schemeClr val="tx1"/>
                </a:solidFill>
              </a:rPr>
              <a:t>система наставничества.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74371" y="288910"/>
            <a:ext cx="7510289" cy="5762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К</a:t>
            </a:r>
            <a:r>
              <a:rPr lang="ru-RU" altLang="ru-RU" sz="2800" b="1" kern="1200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руг обсуждаемых вопросов:</a:t>
            </a:r>
          </a:p>
        </p:txBody>
      </p:sp>
    </p:spTree>
    <p:extLst>
      <p:ext uri="{BB962C8B-B14F-4D97-AF65-F5344CB8AC3E}">
        <p14:creationId xmlns:p14="http://schemas.microsoft.com/office/powerpoint/2010/main" val="91957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560839" cy="237626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ПРОФЕССИОНАЛЬНЫЙ СТАНДАРТ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Педагог (педагогическая деятельность в дошкольном, начальном общем, основном общем, среднем общем образовании) (воспитатель, учитель)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780928"/>
            <a:ext cx="7632848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</a:rPr>
              <a:t>УТВЕРЖДЕН 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</a:rPr>
              <a:t>приказом Министерства труда и социальной защиты Российской Федерации 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</a:rPr>
              <a:t>от «18» октября 2013 г. № 544н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4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0261" y="173536"/>
            <a:ext cx="6944139" cy="1280890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Государственная программа Российской Федерации "Развитие образования" на 2013-2020 годы (утв. распоряжением Правительства РФ от 15 мая 2013 г. N 792-р)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3913" y="1881809"/>
            <a:ext cx="7540487" cy="40294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Приоритетом государственной политики является: обеспечение высокого качества российского образования (в том числе дошкольного) в соответствии с меняющимися запросами населения и перспективными задачами развития российского общества и экономики. В контексте этого приоритета актуальной является задача переосмысления представлений о «качественном» образовании на всех его уровнях включая дошкольное. </a:t>
            </a:r>
            <a:r>
              <a:rPr lang="ru-RU" sz="2000" b="1" dirty="0">
                <a:solidFill>
                  <a:schemeClr val="tx1"/>
                </a:solidFill>
              </a:rPr>
              <a:t>Профессиональный стандарт </a:t>
            </a:r>
            <a:r>
              <a:rPr lang="ru-RU" sz="2000" dirty="0">
                <a:solidFill>
                  <a:schemeClr val="tx1"/>
                </a:solidFill>
              </a:rPr>
              <a:t>– один из механизмов реализации Государственной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406797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461" y="0"/>
            <a:ext cx="7886700" cy="376996"/>
          </a:xfrm>
        </p:spPr>
        <p:txBody>
          <a:bodyPr>
            <a:normAutofit fontScale="90000"/>
          </a:bodyPr>
          <a:lstStyle/>
          <a:p>
            <a:r>
              <a:rPr lang="ru-RU" dirty="0"/>
              <a:t>Нормативно-правовая основа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649358"/>
            <a:ext cx="8356325" cy="5897216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r>
              <a:rPr lang="ru-RU" sz="2900" dirty="0"/>
              <a:t>1. Постановление Правительства РФ от 27.06.2016 № 584 «Об 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обществами, более пятидесяти процентов акций (долей) в уставном капитале которых находится в государственной собственности или муниципальной собственности»</a:t>
            </a:r>
          </a:p>
          <a:p>
            <a:r>
              <a:rPr lang="ru-RU" sz="2900" dirty="0"/>
              <a:t>2.Приказ Минтруда России от 18.10.2013 № 544н «Об утверждении профессионального стандарта „Педагог (педагогическая деятельность в сфере дошкольного, начального общего, основного общего, среднего общего образования) (воспитатель, учитель)“» (Зарегистрировано в Минюсте России 06.12.2013 № 30550)</a:t>
            </a:r>
          </a:p>
          <a:p>
            <a:r>
              <a:rPr lang="ru-RU" sz="2900" dirty="0"/>
              <a:t>3. Приказ Минтруда России от 25.12.2014 № 1115н «О внесении изменений в приказ Министерства труда и социальной защиты Российской Федерации от 18 октября 2013 г. № 544н «Об утверждении профессионального стандарта „Педагог (педагогическая деятельность в сфере дошкольного, начального общего, основного общего, среднего общего образования) (воспитатель, учитель)“» </a:t>
            </a:r>
          </a:p>
          <a:p>
            <a:r>
              <a:rPr lang="ru-RU" sz="2900" dirty="0"/>
              <a:t>4.Приказ Минтруда России от 05.08.2016 № 422н «О внесении изменений в профессиональный стандарт „Педагог (педагогическая деятельность в дошкольном, начальном общем, основном общем, среднем общем образовании) (воспитатель, учитель)“, утвержденный приказом Министерства труда и социальной защиты Российской Федерации от 18 октября 2013 г. № 544н» (Зарегистрировано в Минюсте России 23.08.2016 № 43326)</a:t>
            </a:r>
          </a:p>
          <a:p>
            <a:r>
              <a:rPr lang="ru-RU" sz="2900" dirty="0"/>
              <a:t>5.Приказ Минтруда России от 24.07.2015 № 514н «Об утверждении профессионального стандарта „Педагог-психолог (психолог в сфере образования)“» (Зарегистрировано в Минюсте России 18.08.2015 № 38575)</a:t>
            </a:r>
          </a:p>
          <a:p>
            <a:r>
              <a:rPr lang="ru-RU" sz="2900" dirty="0"/>
              <a:t>6.Приказ Минтруда России от 08.09.2015 № 613н «Об утверждении профессионального стандарта „Педагог дополнительного образования детей и взрослых“» (Зарегистрировано в Минюсте России 24.09.2015 № 38994)</a:t>
            </a:r>
          </a:p>
          <a:p>
            <a:r>
              <a:rPr lang="ru-RU" sz="2900" dirty="0"/>
              <a:t>7.Приказ Минтруда России от 08.09.2015 № 608н «Об утверждении профессионального стандарта „Педагог профессионального обучения, профессионального образования и дополнительного профессионального образования“» (Зарегистрировано в Минюсте России 24.09.2015 № 38993)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7561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6996"/>
          </a:xfrm>
        </p:spPr>
        <p:txBody>
          <a:bodyPr>
            <a:normAutofit fontScale="90000"/>
          </a:bodyPr>
          <a:lstStyle/>
          <a:p>
            <a:r>
              <a:rPr lang="ru-RU" dirty="0"/>
              <a:t>Нормативно-правовая основа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42123"/>
            <a:ext cx="7886700" cy="543484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8.Приказ Минтруда России от 10.01.2017 № 10н «Об утверждении профессионального стандарта „Специалист в области воспитания“» (Зарегистрировано в Минюсте России 26.01.2017 № 45406)</a:t>
            </a:r>
          </a:p>
          <a:p>
            <a:r>
              <a:rPr lang="ru-RU" dirty="0"/>
              <a:t>9. Приказ Минтруда России от 12.04.2013 №148н «Об утверждении уровней квалификации в целях разработки проектов профессиональных стандартов»</a:t>
            </a:r>
          </a:p>
          <a:p>
            <a:r>
              <a:rPr lang="ru-RU" dirty="0"/>
              <a:t>10. Приказ Минтруда России от 29.04.2013 №170н «Об утверждении методических рекомендаций по разработке профессионального стандарта»</a:t>
            </a:r>
          </a:p>
          <a:p>
            <a:r>
              <a:rPr lang="ru-RU" dirty="0"/>
              <a:t>11. 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12.02.2016 № 09-ПГ-МОН-814 «О рассмотрении обращения»</a:t>
            </a:r>
          </a:p>
          <a:p>
            <a:r>
              <a:rPr lang="ru-RU" dirty="0"/>
              <a:t>12.Письмо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02.03.2015 № 08–237 «О переносе срока применения </a:t>
            </a:r>
            <a:r>
              <a:rPr lang="ru-RU" dirty="0" err="1"/>
              <a:t>профстандарта</a:t>
            </a:r>
            <a:r>
              <a:rPr lang="ru-RU" dirty="0"/>
              <a:t> педагога»</a:t>
            </a:r>
          </a:p>
          <a:p>
            <a:r>
              <a:rPr lang="ru-RU" dirty="0"/>
              <a:t>13.Письмо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03.03.2015 № 08–241 «О переносе срока применения </a:t>
            </a:r>
            <a:r>
              <a:rPr lang="ru-RU" dirty="0" err="1"/>
              <a:t>профстандарта</a:t>
            </a:r>
            <a:r>
              <a:rPr lang="ru-RU" dirty="0"/>
              <a:t> педагога»</a:t>
            </a:r>
          </a:p>
          <a:p>
            <a:r>
              <a:rPr lang="ru-RU" dirty="0"/>
              <a:t>14.Письмо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13.11.2015 № 08–1958 «О дополнительных профессиональных программах»</a:t>
            </a:r>
          </a:p>
          <a:p>
            <a:r>
              <a:rPr lang="ru-RU" dirty="0"/>
              <a:t>15. 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10.08.2015 №08-1240 «О квалификационных требованиях к педагогическим работникам организаций, реализующих программы дошкольного и общего образования»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80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76996"/>
          </a:xfrm>
        </p:spPr>
        <p:txBody>
          <a:bodyPr>
            <a:normAutofit fontScale="90000"/>
          </a:bodyPr>
          <a:lstStyle/>
          <a:p>
            <a:r>
              <a:rPr lang="ru-RU" dirty="0"/>
              <a:t>Нормативно-правовая основа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61391"/>
            <a:ext cx="7886700" cy="579120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15. 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10.08.2015 №08-1240 «О квалификационных требованиях к педагогическим работникам организаций, реализующих программы дошкольного и общего образования»</a:t>
            </a:r>
          </a:p>
          <a:p>
            <a:r>
              <a:rPr lang="ru-RU" dirty="0"/>
              <a:t>16. Письмо Центрального Совета Общероссийского Профсоюза образования от 10.03.2017 № 122</a:t>
            </a:r>
          </a:p>
          <a:p>
            <a:r>
              <a:rPr lang="ru-RU" dirty="0"/>
              <a:t>17. Информация Минтруда России от 10.02.2016 «О применении профессиональных стандартов в сфере труда»</a:t>
            </a:r>
          </a:p>
          <a:p>
            <a:r>
              <a:rPr lang="ru-RU" dirty="0"/>
              <a:t>18. Письмо Минтруда России от 04.04.2016 г. №14-0/10/В-2253 «По вопросам применения профессиональных стандартов»</a:t>
            </a:r>
          </a:p>
          <a:p>
            <a:r>
              <a:rPr lang="ru-RU" dirty="0"/>
              <a:t>19. Рекомендации участников Всероссийского съезда по обсуждению итогов апробации и поэтапного внедрения стандарта профессиональной деятельности педагога (педагогическая деятельность в сфере дошкольного, начального общего, основного общего, среднего общего образования) (воспитатель, учитель) по применению и распространению профессионального стандарта в регионах РФ (10–13 ноября 2015 г.).</a:t>
            </a:r>
          </a:p>
          <a:p>
            <a:r>
              <a:rPr lang="ru-RU" dirty="0"/>
              <a:t>20. 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26.07.2017 №703 «Об утверждении  Плана мероприятий («дорожной карты») </a:t>
            </a:r>
            <a:r>
              <a:rPr lang="ru-RU" dirty="0" err="1"/>
              <a:t>Минобрнауки</a:t>
            </a:r>
            <a:r>
              <a:rPr lang="ru-RU" dirty="0"/>
              <a:t> РФ по формированию и введению национальной системы учительского роста»</a:t>
            </a:r>
          </a:p>
          <a:p>
            <a:r>
              <a:rPr lang="ru-RU" dirty="0"/>
              <a:t>21. Письмо </a:t>
            </a:r>
            <a:r>
              <a:rPr lang="ru-RU" dirty="0" err="1"/>
              <a:t>Минобрнауки</a:t>
            </a:r>
            <a:r>
              <a:rPr lang="ru-RU" dirty="0"/>
              <a:t> Новосибирской области от 22.01.2018 №431-06/25 «О поэтапном внедрении профессиональных стандартов»</a:t>
            </a:r>
          </a:p>
          <a:p>
            <a:r>
              <a:rPr lang="ru-RU" dirty="0"/>
              <a:t>22. Федеральный закон от 03.07.2016 г. №238-ФЗ «О независимой оценке квалификации»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15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5928" y="3034747"/>
            <a:ext cx="6591985" cy="2054839"/>
          </a:xfrm>
        </p:spPr>
        <p:txBody>
          <a:bodyPr/>
          <a:lstStyle/>
          <a:p>
            <a:r>
              <a:rPr lang="ru-RU" dirty="0">
                <a:hlinkClick r:id="rId2" action="ppaction://hlinkfile"/>
              </a:rPr>
              <a:t>Письмо </a:t>
            </a:r>
            <a:r>
              <a:rPr lang="ru-RU" dirty="0" err="1">
                <a:hlinkClick r:id="rId2" action="ppaction://hlinkfile"/>
              </a:rPr>
              <a:t>МинобрНСО</a:t>
            </a:r>
            <a:r>
              <a:rPr lang="ru-RU" dirty="0">
                <a:hlinkClick r:id="rId2" action="ppaction://hlinkfile"/>
              </a:rPr>
              <a:t> о введении профстандарта.pdf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116632"/>
            <a:ext cx="7510289" cy="17916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Письмо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Минобрнауки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 Новосибирской области «О поэтапном внедрении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профессиональнго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 стандарта» </a:t>
            </a:r>
          </a:p>
          <a:p>
            <a:pPr algn="ctr"/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от 22 января 2018г., № 431-06/25</a:t>
            </a:r>
          </a:p>
        </p:txBody>
      </p:sp>
    </p:spTree>
    <p:extLst>
      <p:ext uri="{BB962C8B-B14F-4D97-AF65-F5344CB8AC3E}">
        <p14:creationId xmlns:p14="http://schemas.microsoft.com/office/powerpoint/2010/main" val="225823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9686" y="1192697"/>
            <a:ext cx="8004313" cy="55486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3200" b="1" i="1" dirty="0">
                <a:solidFill>
                  <a:schemeClr val="tx1"/>
                </a:solidFill>
              </a:rPr>
              <a:t>Профессиональный стандарт</a:t>
            </a:r>
            <a:r>
              <a:rPr lang="ru-RU" sz="3200" dirty="0">
                <a:solidFill>
                  <a:schemeClr val="tx1"/>
                </a:solidFill>
              </a:rPr>
              <a:t> – характеристика квалификации, необходимой работнику для осуществления определенного вида профессиональной деятельности</a:t>
            </a:r>
          </a:p>
          <a:p>
            <a:pPr>
              <a:spcAft>
                <a:spcPts val="600"/>
              </a:spcAft>
            </a:pPr>
            <a:r>
              <a:rPr lang="ru-RU" sz="3200" b="1" i="1" dirty="0">
                <a:solidFill>
                  <a:schemeClr val="tx1"/>
                </a:solidFill>
              </a:rPr>
              <a:t>Квалификация</a:t>
            </a:r>
            <a:r>
              <a:rPr lang="ru-RU" sz="3200" dirty="0">
                <a:solidFill>
                  <a:schemeClr val="tx1"/>
                </a:solidFill>
              </a:rPr>
              <a:t> – уровень знаний, умений, профессиональных навыков и опыта работы работника</a:t>
            </a:r>
          </a:p>
          <a:p>
            <a:pPr marL="0" indent="0">
              <a:spcAft>
                <a:spcPts val="600"/>
              </a:spcAft>
              <a:buNone/>
            </a:pPr>
            <a:endParaRPr lang="ru-RU" sz="9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510289" cy="576263"/>
          </a:xfrm>
        </p:spPr>
        <p:txBody>
          <a:bodyPr>
            <a:noAutofit/>
          </a:bodyPr>
          <a:lstStyle/>
          <a:p>
            <a:pPr algn="ctr"/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ТК РФ, ст. 195.1</a:t>
            </a:r>
          </a:p>
        </p:txBody>
      </p:sp>
    </p:spTree>
    <p:extLst>
      <p:ext uri="{BB962C8B-B14F-4D97-AF65-F5344CB8AC3E}">
        <p14:creationId xmlns:p14="http://schemas.microsoft.com/office/powerpoint/2010/main" val="6239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565</TotalTime>
  <Words>1118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Круг обсуждаемых вопросов:</vt:lpstr>
      <vt:lpstr>ПРОФЕССИОНАЛЬНЫЙ СТАНДАРТ Педагог (педагогическая деятельность в дошкольном, начальном общем, основном общем, среднем общем образовании) (воспитатель, учитель) </vt:lpstr>
      <vt:lpstr>Государственная программа Российской Федерации "Развитие образования" на 2013-2020 годы (утв. распоряжением Правительства РФ от 15 мая 2013 г. N 792-р)</vt:lpstr>
      <vt:lpstr>Нормативно-правовая основа</vt:lpstr>
      <vt:lpstr>Нормативно-правовая основа</vt:lpstr>
      <vt:lpstr>Нормативно-правовая основа</vt:lpstr>
      <vt:lpstr>Презентация PowerPoint</vt:lpstr>
      <vt:lpstr>ТК РФ, ст. 195.1</vt:lpstr>
      <vt:lpstr>Презентация PowerPoint</vt:lpstr>
      <vt:lpstr>Сферы ответственности педагогов ДОО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сопровождение педагогов по самообразованию в рамках внедрения профессионального стандарта «Педагог».</dc:title>
  <dc:creator>1</dc:creator>
  <cp:lastModifiedBy>Юля Галкина</cp:lastModifiedBy>
  <cp:revision>22</cp:revision>
  <dcterms:created xsi:type="dcterms:W3CDTF">2019-02-13T04:45:18Z</dcterms:created>
  <dcterms:modified xsi:type="dcterms:W3CDTF">2019-04-29T15:37:50Z</dcterms:modified>
</cp:coreProperties>
</file>