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76" r:id="rId3"/>
    <p:sldId id="287" r:id="rId4"/>
    <p:sldId id="288" r:id="rId5"/>
    <p:sldId id="286" r:id="rId6"/>
    <p:sldId id="296" r:id="rId7"/>
    <p:sldId id="293" r:id="rId8"/>
    <p:sldId id="294" r:id="rId9"/>
    <p:sldId id="295" r:id="rId10"/>
    <p:sldId id="279" r:id="rId11"/>
    <p:sldId id="281" r:id="rId12"/>
    <p:sldId id="282" r:id="rId13"/>
    <p:sldId id="264" r:id="rId14"/>
    <p:sldId id="273" r:id="rId15"/>
    <p:sldId id="265" r:id="rId16"/>
    <p:sldId id="274" r:id="rId17"/>
    <p:sldId id="267" r:id="rId18"/>
    <p:sldId id="271" r:id="rId19"/>
    <p:sldId id="259" r:id="rId20"/>
    <p:sldId id="260" r:id="rId21"/>
    <p:sldId id="263" r:id="rId22"/>
    <p:sldId id="284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5229"/>
    <a:srgbClr val="FF6600"/>
    <a:srgbClr val="FF33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32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2B575D0-E40C-4A35-8DFF-761E8EADDC0B}" type="doc">
      <dgm:prSet loTypeId="urn:microsoft.com/office/officeart/2005/8/layout/hierarchy4" loCatId="hierarchy" qsTypeId="urn:microsoft.com/office/officeart/2005/8/quickstyle/3d4" qsCatId="3D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34560994-B640-485A-9E61-C443BEA5BC74}">
      <dgm:prSet phldrT="[Текст]"/>
      <dgm:spPr/>
      <dgm:t>
        <a:bodyPr/>
        <a:lstStyle/>
        <a:p>
          <a:r>
            <a:rPr lang="ru-RU" b="1" dirty="0" smtClean="0">
              <a:solidFill>
                <a:srgbClr val="002060"/>
              </a:solidFill>
            </a:rPr>
            <a:t>Новые формы дошкольного образования</a:t>
          </a:r>
          <a:endParaRPr lang="ru-RU" b="1" dirty="0">
            <a:solidFill>
              <a:srgbClr val="002060"/>
            </a:solidFill>
          </a:endParaRPr>
        </a:p>
      </dgm:t>
    </dgm:pt>
    <dgm:pt modelId="{797123E4-BAB1-44CB-AB43-0B2941C16EED}" type="parTrans" cxnId="{ED461E83-6EEE-46AE-9DB8-A8946B0DEE0A}">
      <dgm:prSet/>
      <dgm:spPr/>
      <dgm:t>
        <a:bodyPr/>
        <a:lstStyle/>
        <a:p>
          <a:endParaRPr lang="ru-RU"/>
        </a:p>
      </dgm:t>
    </dgm:pt>
    <dgm:pt modelId="{1538B44A-D261-480B-9E04-D2306B41919E}" type="sibTrans" cxnId="{ED461E83-6EEE-46AE-9DB8-A8946B0DEE0A}">
      <dgm:prSet/>
      <dgm:spPr/>
      <dgm:t>
        <a:bodyPr/>
        <a:lstStyle/>
        <a:p>
          <a:endParaRPr lang="ru-RU"/>
        </a:p>
      </dgm:t>
    </dgm:pt>
    <dgm:pt modelId="{3B57887C-5012-42C5-9D6E-D31F8D3D9AC5}">
      <dgm:prSet phldrT="[Текст]"/>
      <dgm:spPr/>
      <dgm:t>
        <a:bodyPr/>
        <a:lstStyle/>
        <a:p>
          <a:r>
            <a:rPr lang="ru-RU" b="1" dirty="0" smtClean="0"/>
            <a:t>Группы кратковременного пребывания детей</a:t>
          </a:r>
          <a:endParaRPr lang="ru-RU" b="1" dirty="0"/>
        </a:p>
      </dgm:t>
    </dgm:pt>
    <dgm:pt modelId="{1EB73EC3-30B8-43AB-9C08-FA8C03F3DF5A}" type="parTrans" cxnId="{1DD5D004-F0CB-47ED-9B37-D2128DC21C06}">
      <dgm:prSet/>
      <dgm:spPr/>
      <dgm:t>
        <a:bodyPr/>
        <a:lstStyle/>
        <a:p>
          <a:endParaRPr lang="ru-RU"/>
        </a:p>
      </dgm:t>
    </dgm:pt>
    <dgm:pt modelId="{771D6F1E-A733-4469-BB3B-FCD97B343636}" type="sibTrans" cxnId="{1DD5D004-F0CB-47ED-9B37-D2128DC21C06}">
      <dgm:prSet/>
      <dgm:spPr/>
      <dgm:t>
        <a:bodyPr/>
        <a:lstStyle/>
        <a:p>
          <a:endParaRPr lang="ru-RU"/>
        </a:p>
      </dgm:t>
    </dgm:pt>
    <dgm:pt modelId="{C0B24160-031D-4121-84CC-75818E48415E}">
      <dgm:prSet phldrT="[Текст]"/>
      <dgm:spPr/>
      <dgm:t>
        <a:bodyPr/>
        <a:lstStyle/>
        <a:p>
          <a:r>
            <a:rPr lang="ru-RU" b="1" dirty="0" smtClean="0"/>
            <a:t>«Семейный детский сад»</a:t>
          </a:r>
          <a:endParaRPr lang="ru-RU" b="1" dirty="0"/>
        </a:p>
      </dgm:t>
    </dgm:pt>
    <dgm:pt modelId="{07106DC5-653A-4C39-9724-89FDAA248674}" type="parTrans" cxnId="{D6B0B8F3-D39F-4E83-B8C8-EE5BCFA1AA5B}">
      <dgm:prSet/>
      <dgm:spPr/>
      <dgm:t>
        <a:bodyPr/>
        <a:lstStyle/>
        <a:p>
          <a:endParaRPr lang="ru-RU"/>
        </a:p>
      </dgm:t>
    </dgm:pt>
    <dgm:pt modelId="{02B5D83B-5412-4FE8-BE24-29EB4E3F59D1}" type="sibTrans" cxnId="{D6B0B8F3-D39F-4E83-B8C8-EE5BCFA1AA5B}">
      <dgm:prSet/>
      <dgm:spPr/>
      <dgm:t>
        <a:bodyPr/>
        <a:lstStyle/>
        <a:p>
          <a:endParaRPr lang="ru-RU"/>
        </a:p>
      </dgm:t>
    </dgm:pt>
    <dgm:pt modelId="{D193543C-D0B6-48D9-956D-C5A7C6B319B4}">
      <dgm:prSet phldrT="[Текст]"/>
      <dgm:spPr/>
      <dgm:t>
        <a:bodyPr/>
        <a:lstStyle/>
        <a:p>
          <a:r>
            <a:rPr lang="ru-RU" b="1" dirty="0" smtClean="0"/>
            <a:t>Группа выходного дня</a:t>
          </a:r>
          <a:endParaRPr lang="ru-RU" b="1" dirty="0"/>
        </a:p>
      </dgm:t>
    </dgm:pt>
    <dgm:pt modelId="{EB984006-E2F6-42A2-B25E-827931E24D07}" type="parTrans" cxnId="{1191C6E3-B146-4292-806F-A86655DB812F}">
      <dgm:prSet/>
      <dgm:spPr/>
      <dgm:t>
        <a:bodyPr/>
        <a:lstStyle/>
        <a:p>
          <a:endParaRPr lang="ru-RU"/>
        </a:p>
      </dgm:t>
    </dgm:pt>
    <dgm:pt modelId="{822FD314-C2A7-4317-80EA-BFEABA9CEB19}" type="sibTrans" cxnId="{1191C6E3-B146-4292-806F-A86655DB812F}">
      <dgm:prSet/>
      <dgm:spPr/>
      <dgm:t>
        <a:bodyPr/>
        <a:lstStyle/>
        <a:p>
          <a:endParaRPr lang="ru-RU"/>
        </a:p>
      </dgm:t>
    </dgm:pt>
    <dgm:pt modelId="{F7844D36-6B79-4D69-B15B-36ED581E5ED8}">
      <dgm:prSet phldrT="[Текст]"/>
      <dgm:spPr/>
      <dgm:t>
        <a:bodyPr/>
        <a:lstStyle/>
        <a:p>
          <a:r>
            <a:rPr lang="ru-RU" b="1" dirty="0" smtClean="0"/>
            <a:t>Адаптационные группы совместного пребывания детей и их  родителей</a:t>
          </a:r>
          <a:endParaRPr lang="ru-RU" b="1" dirty="0"/>
        </a:p>
      </dgm:t>
    </dgm:pt>
    <dgm:pt modelId="{3205E49D-F5A0-4FD0-9FE7-4844F6A61C02}" type="parTrans" cxnId="{79F60564-8B1B-41F3-817B-0540E1CABD31}">
      <dgm:prSet/>
      <dgm:spPr/>
      <dgm:t>
        <a:bodyPr/>
        <a:lstStyle/>
        <a:p>
          <a:endParaRPr lang="ru-RU"/>
        </a:p>
      </dgm:t>
    </dgm:pt>
    <dgm:pt modelId="{0568EEE1-5831-4BA3-AA44-652E60BB6B0F}" type="sibTrans" cxnId="{79F60564-8B1B-41F3-817B-0540E1CABD31}">
      <dgm:prSet/>
      <dgm:spPr/>
      <dgm:t>
        <a:bodyPr/>
        <a:lstStyle/>
        <a:p>
          <a:endParaRPr lang="ru-RU"/>
        </a:p>
      </dgm:t>
    </dgm:pt>
    <dgm:pt modelId="{69DFEE4D-A249-4A2B-9AF5-95BFFD43E9CD}">
      <dgm:prSet/>
      <dgm:spPr/>
      <dgm:t>
        <a:bodyPr/>
        <a:lstStyle/>
        <a:p>
          <a:r>
            <a:rPr lang="ru-RU" b="1" dirty="0" smtClean="0"/>
            <a:t>Вечерняя группа</a:t>
          </a:r>
          <a:endParaRPr lang="ru-RU" b="1" dirty="0"/>
        </a:p>
      </dgm:t>
    </dgm:pt>
    <dgm:pt modelId="{3B13C942-281A-4E59-92E1-911B6F75A085}" type="parTrans" cxnId="{A91E06E2-AAA0-4F68-8490-E0FDFA4E67EB}">
      <dgm:prSet/>
      <dgm:spPr/>
      <dgm:t>
        <a:bodyPr/>
        <a:lstStyle/>
        <a:p>
          <a:endParaRPr lang="ru-RU"/>
        </a:p>
      </dgm:t>
    </dgm:pt>
    <dgm:pt modelId="{CC55202E-6683-43A5-BB2B-501CFA49D7BA}" type="sibTrans" cxnId="{A91E06E2-AAA0-4F68-8490-E0FDFA4E67EB}">
      <dgm:prSet/>
      <dgm:spPr/>
      <dgm:t>
        <a:bodyPr/>
        <a:lstStyle/>
        <a:p>
          <a:endParaRPr lang="ru-RU"/>
        </a:p>
      </dgm:t>
    </dgm:pt>
    <dgm:pt modelId="{EC0C18D4-4F6F-4914-8488-9EB8396739DF}" type="pres">
      <dgm:prSet presAssocID="{02B575D0-E40C-4A35-8DFF-761E8EADDC0B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FFA9AFDC-28C7-49B0-B230-4EC53DC276EE}" type="pres">
      <dgm:prSet presAssocID="{34560994-B640-485A-9E61-C443BEA5BC74}" presName="vertOne" presStyleCnt="0"/>
      <dgm:spPr/>
    </dgm:pt>
    <dgm:pt modelId="{61E7299A-72F5-41F9-B587-705B8CA97CB6}" type="pres">
      <dgm:prSet presAssocID="{34560994-B640-485A-9E61-C443BEA5BC74}" presName="txOne" presStyleLbl="node0" presStyleIdx="0" presStyleCnt="1" custScaleY="61128" custLinFactNeighborX="439" custLinFactNeighborY="-4452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A4E12A2-1980-4327-AF5A-3E5A62E560C5}" type="pres">
      <dgm:prSet presAssocID="{34560994-B640-485A-9E61-C443BEA5BC74}" presName="parTransOne" presStyleCnt="0"/>
      <dgm:spPr/>
    </dgm:pt>
    <dgm:pt modelId="{E6E420C4-0FE0-4DDE-A5EF-AB4AACABD1A1}" type="pres">
      <dgm:prSet presAssocID="{34560994-B640-485A-9E61-C443BEA5BC74}" presName="horzOne" presStyleCnt="0"/>
      <dgm:spPr/>
    </dgm:pt>
    <dgm:pt modelId="{69A40478-3A87-43E1-9D6D-D088502A98FA}" type="pres">
      <dgm:prSet presAssocID="{3B57887C-5012-42C5-9D6E-D31F8D3D9AC5}" presName="vertTwo" presStyleCnt="0"/>
      <dgm:spPr/>
    </dgm:pt>
    <dgm:pt modelId="{15927D32-A735-45D5-A2FD-3ABC7AC351DC}" type="pres">
      <dgm:prSet presAssocID="{3B57887C-5012-42C5-9D6E-D31F8D3D9AC5}" presName="txTwo" presStyleLbl="node2" presStyleIdx="0" presStyleCnt="2" custScaleX="43546" custLinFactNeighborX="-24037" custLinFactNeighborY="-1721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7930A11-1845-41D3-9DD1-0C3735CC1D20}" type="pres">
      <dgm:prSet presAssocID="{3B57887C-5012-42C5-9D6E-D31F8D3D9AC5}" presName="parTransTwo" presStyleCnt="0"/>
      <dgm:spPr/>
    </dgm:pt>
    <dgm:pt modelId="{F2491ED8-BAC5-45E8-B8C3-E8DA8D26E0C9}" type="pres">
      <dgm:prSet presAssocID="{3B57887C-5012-42C5-9D6E-D31F8D3D9AC5}" presName="horzTwo" presStyleCnt="0"/>
      <dgm:spPr/>
    </dgm:pt>
    <dgm:pt modelId="{EFBFBE1D-BC82-4D64-96AF-1C39D12DF5A2}" type="pres">
      <dgm:prSet presAssocID="{C0B24160-031D-4121-84CC-75818E48415E}" presName="vertThree" presStyleCnt="0"/>
      <dgm:spPr/>
    </dgm:pt>
    <dgm:pt modelId="{4E8861CB-7714-445C-A129-2E5F439813B8}" type="pres">
      <dgm:prSet presAssocID="{C0B24160-031D-4121-84CC-75818E48415E}" presName="txThree" presStyleLbl="node3" presStyleIdx="0" presStyleCnt="3" custScaleX="313491" custLinFactX="111020" custLinFactNeighborX="200000" custLinFactNeighborY="-254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E1D6532-520A-4121-AAE1-F4F46FE3F27F}" type="pres">
      <dgm:prSet presAssocID="{C0B24160-031D-4121-84CC-75818E48415E}" presName="horzThree" presStyleCnt="0"/>
      <dgm:spPr/>
    </dgm:pt>
    <dgm:pt modelId="{DCC8CD54-57E4-409D-A74E-3D48163CE810}" type="pres">
      <dgm:prSet presAssocID="{02B5D83B-5412-4FE8-BE24-29EB4E3F59D1}" presName="sibSpaceThree" presStyleCnt="0"/>
      <dgm:spPr/>
    </dgm:pt>
    <dgm:pt modelId="{CAA45C6E-AE46-4FAE-A8B3-9A29CCE38D2D}" type="pres">
      <dgm:prSet presAssocID="{D193543C-D0B6-48D9-956D-C5A7C6B319B4}" presName="vertThree" presStyleCnt="0"/>
      <dgm:spPr/>
    </dgm:pt>
    <dgm:pt modelId="{64F87627-0305-47D8-A42B-74F1B4705200}" type="pres">
      <dgm:prSet presAssocID="{D193543C-D0B6-48D9-956D-C5A7C6B319B4}" presName="txThree" presStyleLbl="node3" presStyleIdx="1" presStyleCnt="3" custScaleX="344428" custLinFactX="100000" custLinFactY="-5129" custLinFactNeighborX="135173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83C3EE0-77FC-467F-935B-A680CB1CD971}" type="pres">
      <dgm:prSet presAssocID="{D193543C-D0B6-48D9-956D-C5A7C6B319B4}" presName="horzThree" presStyleCnt="0"/>
      <dgm:spPr/>
    </dgm:pt>
    <dgm:pt modelId="{AE9D4388-C472-40A6-8AA6-1A88AFEB909C}" type="pres">
      <dgm:prSet presAssocID="{822FD314-C2A7-4317-80EA-BFEABA9CEB19}" presName="sibSpaceThree" presStyleCnt="0"/>
      <dgm:spPr/>
    </dgm:pt>
    <dgm:pt modelId="{004BC079-7AD9-4255-90B5-4BD11D344FC7}" type="pres">
      <dgm:prSet presAssocID="{69DFEE4D-A249-4A2B-9AF5-95BFFD43E9CD}" presName="vertThree" presStyleCnt="0"/>
      <dgm:spPr/>
    </dgm:pt>
    <dgm:pt modelId="{C4E9B37F-E7F4-4421-9786-A982DDF391CC}" type="pres">
      <dgm:prSet presAssocID="{69DFEE4D-A249-4A2B-9AF5-95BFFD43E9CD}" presName="txThree" presStyleLbl="node3" presStyleIdx="2" presStyleCnt="3" custScaleX="349551" custLinFactX="15003" custLinFactNeighborX="100000" custLinFactNeighborY="-254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7117463-B5C7-4CC2-8F91-B0D20C81B703}" type="pres">
      <dgm:prSet presAssocID="{69DFEE4D-A249-4A2B-9AF5-95BFFD43E9CD}" presName="horzThree" presStyleCnt="0"/>
      <dgm:spPr/>
    </dgm:pt>
    <dgm:pt modelId="{1B9B4146-AE11-4C28-9AAC-1FB0611CED13}" type="pres">
      <dgm:prSet presAssocID="{771D6F1E-A733-4469-BB3B-FCD97B343636}" presName="sibSpaceTwo" presStyleCnt="0"/>
      <dgm:spPr/>
    </dgm:pt>
    <dgm:pt modelId="{2BF96FB5-03E0-4A11-B96E-F7858C918D6C}" type="pres">
      <dgm:prSet presAssocID="{F7844D36-6B79-4D69-B15B-36ED581E5ED8}" presName="vertTwo" presStyleCnt="0"/>
      <dgm:spPr/>
    </dgm:pt>
    <dgm:pt modelId="{E236892C-B2C4-4B8F-90FA-B1B94C5673A9}" type="pres">
      <dgm:prSet presAssocID="{F7844D36-6B79-4D69-B15B-36ED581E5ED8}" presName="txTwo" presStyleLbl="node2" presStyleIdx="1" presStyleCnt="2" custScaleX="373768" custLinFactNeighborX="-37799" custLinFactNeighborY="237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D5F9F6A-C91B-495E-8FBC-6FAAB94EF225}" type="pres">
      <dgm:prSet presAssocID="{F7844D36-6B79-4D69-B15B-36ED581E5ED8}" presName="horzTwo" presStyleCnt="0"/>
      <dgm:spPr/>
    </dgm:pt>
  </dgm:ptLst>
  <dgm:cxnLst>
    <dgm:cxn modelId="{F57AEF90-F801-4A04-AEEC-A0CABFA18BF6}" type="presOf" srcId="{3B57887C-5012-42C5-9D6E-D31F8D3D9AC5}" destId="{15927D32-A735-45D5-A2FD-3ABC7AC351DC}" srcOrd="0" destOrd="0" presId="urn:microsoft.com/office/officeart/2005/8/layout/hierarchy4"/>
    <dgm:cxn modelId="{ED461E83-6EEE-46AE-9DB8-A8946B0DEE0A}" srcId="{02B575D0-E40C-4A35-8DFF-761E8EADDC0B}" destId="{34560994-B640-485A-9E61-C443BEA5BC74}" srcOrd="0" destOrd="0" parTransId="{797123E4-BAB1-44CB-AB43-0B2941C16EED}" sibTransId="{1538B44A-D261-480B-9E04-D2306B41919E}"/>
    <dgm:cxn modelId="{A5281C3D-1F6F-4F8C-A5F3-A35CD4EBB9A8}" type="presOf" srcId="{34560994-B640-485A-9E61-C443BEA5BC74}" destId="{61E7299A-72F5-41F9-B587-705B8CA97CB6}" srcOrd="0" destOrd="0" presId="urn:microsoft.com/office/officeart/2005/8/layout/hierarchy4"/>
    <dgm:cxn modelId="{A91E06E2-AAA0-4F68-8490-E0FDFA4E67EB}" srcId="{3B57887C-5012-42C5-9D6E-D31F8D3D9AC5}" destId="{69DFEE4D-A249-4A2B-9AF5-95BFFD43E9CD}" srcOrd="2" destOrd="0" parTransId="{3B13C942-281A-4E59-92E1-911B6F75A085}" sibTransId="{CC55202E-6683-43A5-BB2B-501CFA49D7BA}"/>
    <dgm:cxn modelId="{FB7B8C06-075A-4AAD-A05E-6C8B5570D320}" type="presOf" srcId="{C0B24160-031D-4121-84CC-75818E48415E}" destId="{4E8861CB-7714-445C-A129-2E5F439813B8}" srcOrd="0" destOrd="0" presId="urn:microsoft.com/office/officeart/2005/8/layout/hierarchy4"/>
    <dgm:cxn modelId="{1191C6E3-B146-4292-806F-A86655DB812F}" srcId="{3B57887C-5012-42C5-9D6E-D31F8D3D9AC5}" destId="{D193543C-D0B6-48D9-956D-C5A7C6B319B4}" srcOrd="1" destOrd="0" parTransId="{EB984006-E2F6-42A2-B25E-827931E24D07}" sibTransId="{822FD314-C2A7-4317-80EA-BFEABA9CEB19}"/>
    <dgm:cxn modelId="{79F60564-8B1B-41F3-817B-0540E1CABD31}" srcId="{34560994-B640-485A-9E61-C443BEA5BC74}" destId="{F7844D36-6B79-4D69-B15B-36ED581E5ED8}" srcOrd="1" destOrd="0" parTransId="{3205E49D-F5A0-4FD0-9FE7-4844F6A61C02}" sibTransId="{0568EEE1-5831-4BA3-AA44-652E60BB6B0F}"/>
    <dgm:cxn modelId="{0A9D9950-FB9D-4263-9C7D-EE6A8990D039}" type="presOf" srcId="{02B575D0-E40C-4A35-8DFF-761E8EADDC0B}" destId="{EC0C18D4-4F6F-4914-8488-9EB8396739DF}" srcOrd="0" destOrd="0" presId="urn:microsoft.com/office/officeart/2005/8/layout/hierarchy4"/>
    <dgm:cxn modelId="{D6B0B8F3-D39F-4E83-B8C8-EE5BCFA1AA5B}" srcId="{3B57887C-5012-42C5-9D6E-D31F8D3D9AC5}" destId="{C0B24160-031D-4121-84CC-75818E48415E}" srcOrd="0" destOrd="0" parTransId="{07106DC5-653A-4C39-9724-89FDAA248674}" sibTransId="{02B5D83B-5412-4FE8-BE24-29EB4E3F59D1}"/>
    <dgm:cxn modelId="{759DC705-780B-4369-B279-24D89CBD0D39}" type="presOf" srcId="{D193543C-D0B6-48D9-956D-C5A7C6B319B4}" destId="{64F87627-0305-47D8-A42B-74F1B4705200}" srcOrd="0" destOrd="0" presId="urn:microsoft.com/office/officeart/2005/8/layout/hierarchy4"/>
    <dgm:cxn modelId="{E3373089-19BE-4F6B-B435-D83458129F0D}" type="presOf" srcId="{F7844D36-6B79-4D69-B15B-36ED581E5ED8}" destId="{E236892C-B2C4-4B8F-90FA-B1B94C5673A9}" srcOrd="0" destOrd="0" presId="urn:microsoft.com/office/officeart/2005/8/layout/hierarchy4"/>
    <dgm:cxn modelId="{1DD5D004-F0CB-47ED-9B37-D2128DC21C06}" srcId="{34560994-B640-485A-9E61-C443BEA5BC74}" destId="{3B57887C-5012-42C5-9D6E-D31F8D3D9AC5}" srcOrd="0" destOrd="0" parTransId="{1EB73EC3-30B8-43AB-9C08-FA8C03F3DF5A}" sibTransId="{771D6F1E-A733-4469-BB3B-FCD97B343636}"/>
    <dgm:cxn modelId="{3ED567E9-20AE-4C63-A135-E6EF068FAC51}" type="presOf" srcId="{69DFEE4D-A249-4A2B-9AF5-95BFFD43E9CD}" destId="{C4E9B37F-E7F4-4421-9786-A982DDF391CC}" srcOrd="0" destOrd="0" presId="urn:microsoft.com/office/officeart/2005/8/layout/hierarchy4"/>
    <dgm:cxn modelId="{5858F079-CC4A-454C-8EF8-8EEB2C98C7C0}" type="presParOf" srcId="{EC0C18D4-4F6F-4914-8488-9EB8396739DF}" destId="{FFA9AFDC-28C7-49B0-B230-4EC53DC276EE}" srcOrd="0" destOrd="0" presId="urn:microsoft.com/office/officeart/2005/8/layout/hierarchy4"/>
    <dgm:cxn modelId="{BFA7A0CD-5CA2-4BB6-B74F-9111447FA6FF}" type="presParOf" srcId="{FFA9AFDC-28C7-49B0-B230-4EC53DC276EE}" destId="{61E7299A-72F5-41F9-B587-705B8CA97CB6}" srcOrd="0" destOrd="0" presId="urn:microsoft.com/office/officeart/2005/8/layout/hierarchy4"/>
    <dgm:cxn modelId="{68F046C6-161A-46DF-8F34-E0FD2EF9AFE4}" type="presParOf" srcId="{FFA9AFDC-28C7-49B0-B230-4EC53DC276EE}" destId="{3A4E12A2-1980-4327-AF5A-3E5A62E560C5}" srcOrd="1" destOrd="0" presId="urn:microsoft.com/office/officeart/2005/8/layout/hierarchy4"/>
    <dgm:cxn modelId="{0DE6DB34-561A-49D3-A676-A840721E71CB}" type="presParOf" srcId="{FFA9AFDC-28C7-49B0-B230-4EC53DC276EE}" destId="{E6E420C4-0FE0-4DDE-A5EF-AB4AACABD1A1}" srcOrd="2" destOrd="0" presId="urn:microsoft.com/office/officeart/2005/8/layout/hierarchy4"/>
    <dgm:cxn modelId="{68FFEC0A-0F54-428D-999A-453E705F11E6}" type="presParOf" srcId="{E6E420C4-0FE0-4DDE-A5EF-AB4AACABD1A1}" destId="{69A40478-3A87-43E1-9D6D-D088502A98FA}" srcOrd="0" destOrd="0" presId="urn:microsoft.com/office/officeart/2005/8/layout/hierarchy4"/>
    <dgm:cxn modelId="{B4D37EE6-FB35-4C6E-ADAA-0846595D483E}" type="presParOf" srcId="{69A40478-3A87-43E1-9D6D-D088502A98FA}" destId="{15927D32-A735-45D5-A2FD-3ABC7AC351DC}" srcOrd="0" destOrd="0" presId="urn:microsoft.com/office/officeart/2005/8/layout/hierarchy4"/>
    <dgm:cxn modelId="{6157E727-8C95-4654-8BA5-8A91E72D069F}" type="presParOf" srcId="{69A40478-3A87-43E1-9D6D-D088502A98FA}" destId="{B7930A11-1845-41D3-9DD1-0C3735CC1D20}" srcOrd="1" destOrd="0" presId="urn:microsoft.com/office/officeart/2005/8/layout/hierarchy4"/>
    <dgm:cxn modelId="{6C7E4228-FFB0-4ADC-AC4F-D5A964906B93}" type="presParOf" srcId="{69A40478-3A87-43E1-9D6D-D088502A98FA}" destId="{F2491ED8-BAC5-45E8-B8C3-E8DA8D26E0C9}" srcOrd="2" destOrd="0" presId="urn:microsoft.com/office/officeart/2005/8/layout/hierarchy4"/>
    <dgm:cxn modelId="{9ECB8291-6E1D-49E1-BFC0-7819BC70BBC8}" type="presParOf" srcId="{F2491ED8-BAC5-45E8-B8C3-E8DA8D26E0C9}" destId="{EFBFBE1D-BC82-4D64-96AF-1C39D12DF5A2}" srcOrd="0" destOrd="0" presId="urn:microsoft.com/office/officeart/2005/8/layout/hierarchy4"/>
    <dgm:cxn modelId="{FC59315E-B638-4911-A730-3AB02F9C8228}" type="presParOf" srcId="{EFBFBE1D-BC82-4D64-96AF-1C39D12DF5A2}" destId="{4E8861CB-7714-445C-A129-2E5F439813B8}" srcOrd="0" destOrd="0" presId="urn:microsoft.com/office/officeart/2005/8/layout/hierarchy4"/>
    <dgm:cxn modelId="{86269C28-6422-4ED7-9B91-9FCF163DA35E}" type="presParOf" srcId="{EFBFBE1D-BC82-4D64-96AF-1C39D12DF5A2}" destId="{EE1D6532-520A-4121-AAE1-F4F46FE3F27F}" srcOrd="1" destOrd="0" presId="urn:microsoft.com/office/officeart/2005/8/layout/hierarchy4"/>
    <dgm:cxn modelId="{47458C9A-53AD-43B1-9850-02F54B24E44B}" type="presParOf" srcId="{F2491ED8-BAC5-45E8-B8C3-E8DA8D26E0C9}" destId="{DCC8CD54-57E4-409D-A74E-3D48163CE810}" srcOrd="1" destOrd="0" presId="urn:microsoft.com/office/officeart/2005/8/layout/hierarchy4"/>
    <dgm:cxn modelId="{5C28391B-4D22-40C0-B081-E3297260601C}" type="presParOf" srcId="{F2491ED8-BAC5-45E8-B8C3-E8DA8D26E0C9}" destId="{CAA45C6E-AE46-4FAE-A8B3-9A29CCE38D2D}" srcOrd="2" destOrd="0" presId="urn:microsoft.com/office/officeart/2005/8/layout/hierarchy4"/>
    <dgm:cxn modelId="{74E9D1CC-2C7B-4A60-A9C9-BFB41D268EEF}" type="presParOf" srcId="{CAA45C6E-AE46-4FAE-A8B3-9A29CCE38D2D}" destId="{64F87627-0305-47D8-A42B-74F1B4705200}" srcOrd="0" destOrd="0" presId="urn:microsoft.com/office/officeart/2005/8/layout/hierarchy4"/>
    <dgm:cxn modelId="{4CCD1727-56BF-4C00-B54E-AE61C8C82534}" type="presParOf" srcId="{CAA45C6E-AE46-4FAE-A8B3-9A29CCE38D2D}" destId="{083C3EE0-77FC-467F-935B-A680CB1CD971}" srcOrd="1" destOrd="0" presId="urn:microsoft.com/office/officeart/2005/8/layout/hierarchy4"/>
    <dgm:cxn modelId="{4240443E-481A-407F-9F20-63E9D75D9344}" type="presParOf" srcId="{F2491ED8-BAC5-45E8-B8C3-E8DA8D26E0C9}" destId="{AE9D4388-C472-40A6-8AA6-1A88AFEB909C}" srcOrd="3" destOrd="0" presId="urn:microsoft.com/office/officeart/2005/8/layout/hierarchy4"/>
    <dgm:cxn modelId="{D8814FFF-52FF-49A8-9B30-2F4C94634EC7}" type="presParOf" srcId="{F2491ED8-BAC5-45E8-B8C3-E8DA8D26E0C9}" destId="{004BC079-7AD9-4255-90B5-4BD11D344FC7}" srcOrd="4" destOrd="0" presId="urn:microsoft.com/office/officeart/2005/8/layout/hierarchy4"/>
    <dgm:cxn modelId="{2A27CF18-BE56-4650-9245-1F8DBFCF83E9}" type="presParOf" srcId="{004BC079-7AD9-4255-90B5-4BD11D344FC7}" destId="{C4E9B37F-E7F4-4421-9786-A982DDF391CC}" srcOrd="0" destOrd="0" presId="urn:microsoft.com/office/officeart/2005/8/layout/hierarchy4"/>
    <dgm:cxn modelId="{3766DA58-A2B1-4A60-8292-279230C61A5E}" type="presParOf" srcId="{004BC079-7AD9-4255-90B5-4BD11D344FC7}" destId="{A7117463-B5C7-4CC2-8F91-B0D20C81B703}" srcOrd="1" destOrd="0" presId="urn:microsoft.com/office/officeart/2005/8/layout/hierarchy4"/>
    <dgm:cxn modelId="{99E92B87-ADD7-40B0-B607-552B5A0E8588}" type="presParOf" srcId="{E6E420C4-0FE0-4DDE-A5EF-AB4AACABD1A1}" destId="{1B9B4146-AE11-4C28-9AAC-1FB0611CED13}" srcOrd="1" destOrd="0" presId="urn:microsoft.com/office/officeart/2005/8/layout/hierarchy4"/>
    <dgm:cxn modelId="{E08D1286-238A-45ED-9EF8-8E296E625199}" type="presParOf" srcId="{E6E420C4-0FE0-4DDE-A5EF-AB4AACABD1A1}" destId="{2BF96FB5-03E0-4A11-B96E-F7858C918D6C}" srcOrd="2" destOrd="0" presId="urn:microsoft.com/office/officeart/2005/8/layout/hierarchy4"/>
    <dgm:cxn modelId="{57CFECBE-BECC-4813-B0EA-59020E3F55CE}" type="presParOf" srcId="{2BF96FB5-03E0-4A11-B96E-F7858C918D6C}" destId="{E236892C-B2C4-4B8F-90FA-B1B94C5673A9}" srcOrd="0" destOrd="0" presId="urn:microsoft.com/office/officeart/2005/8/layout/hierarchy4"/>
    <dgm:cxn modelId="{95F672BB-F4EE-462A-9481-9C5980F09394}" type="presParOf" srcId="{2BF96FB5-03E0-4A11-B96E-F7858C918D6C}" destId="{5D5F9F6A-C91B-495E-8FBC-6FAAB94EF225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E7299A-72F5-41F9-B587-705B8CA97CB6}">
      <dsp:nvSpPr>
        <dsp:cNvPr id="0" name=""/>
        <dsp:cNvSpPr/>
      </dsp:nvSpPr>
      <dsp:spPr>
        <a:xfrm>
          <a:off x="13539" y="0"/>
          <a:ext cx="8216060" cy="135880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b="1" kern="1200" dirty="0" smtClean="0">
              <a:solidFill>
                <a:srgbClr val="002060"/>
              </a:solidFill>
            </a:rPr>
            <a:t>Новые формы дошкольного образования</a:t>
          </a:r>
          <a:endParaRPr lang="ru-RU" sz="3500" b="1" kern="1200" dirty="0">
            <a:solidFill>
              <a:srgbClr val="002060"/>
            </a:solidFill>
          </a:endParaRPr>
        </a:p>
      </dsp:txBody>
      <dsp:txXfrm>
        <a:off x="53337" y="39798"/>
        <a:ext cx="8136464" cy="1279206"/>
      </dsp:txXfrm>
    </dsp:sp>
    <dsp:sp modelId="{15927D32-A735-45D5-A2FD-3ABC7AC351DC}">
      <dsp:nvSpPr>
        <dsp:cNvPr id="0" name=""/>
        <dsp:cNvSpPr/>
      </dsp:nvSpPr>
      <dsp:spPr>
        <a:xfrm>
          <a:off x="264448" y="1499644"/>
          <a:ext cx="2594671" cy="222287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Группы кратковременного пребывания детей</a:t>
          </a:r>
          <a:endParaRPr lang="ru-RU" sz="1800" b="1" kern="1200" dirty="0"/>
        </a:p>
      </dsp:txBody>
      <dsp:txXfrm>
        <a:off x="329554" y="1564750"/>
        <a:ext cx="2464459" cy="2092667"/>
      </dsp:txXfrm>
    </dsp:sp>
    <dsp:sp modelId="{4E8861CB-7714-445C-A129-2E5F439813B8}">
      <dsp:nvSpPr>
        <dsp:cNvPr id="0" name=""/>
        <dsp:cNvSpPr/>
      </dsp:nvSpPr>
      <dsp:spPr>
        <a:xfrm>
          <a:off x="1839039" y="3861386"/>
          <a:ext cx="1838743" cy="222287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«Семейный детский сад»</a:t>
          </a:r>
          <a:endParaRPr lang="ru-RU" sz="1800" b="1" kern="1200" dirty="0"/>
        </a:p>
      </dsp:txBody>
      <dsp:txXfrm>
        <a:off x="1892894" y="3915241"/>
        <a:ext cx="1731033" cy="2115169"/>
      </dsp:txXfrm>
    </dsp:sp>
    <dsp:sp modelId="{64F87627-0305-47D8-A42B-74F1B4705200}">
      <dsp:nvSpPr>
        <dsp:cNvPr id="0" name=""/>
        <dsp:cNvSpPr/>
      </dsp:nvSpPr>
      <dsp:spPr>
        <a:xfrm>
          <a:off x="3257545" y="1581089"/>
          <a:ext cx="2020200" cy="222287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Группа выходного дня</a:t>
          </a:r>
          <a:endParaRPr lang="ru-RU" sz="1800" b="1" kern="1200" dirty="0"/>
        </a:p>
      </dsp:txBody>
      <dsp:txXfrm>
        <a:off x="3316715" y="1640259"/>
        <a:ext cx="1901860" cy="2104539"/>
      </dsp:txXfrm>
    </dsp:sp>
    <dsp:sp modelId="{C4E9B37F-E7F4-4421-9786-A982DDF391CC}">
      <dsp:nvSpPr>
        <dsp:cNvPr id="0" name=""/>
        <dsp:cNvSpPr/>
      </dsp:nvSpPr>
      <dsp:spPr>
        <a:xfrm>
          <a:off x="4597538" y="3861386"/>
          <a:ext cx="2050248" cy="222287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Вечерняя группа</a:t>
          </a:r>
          <a:endParaRPr lang="ru-RU" sz="1800" b="1" kern="1200" dirty="0"/>
        </a:p>
      </dsp:txBody>
      <dsp:txXfrm>
        <a:off x="4657588" y="3921436"/>
        <a:ext cx="1930148" cy="2102779"/>
      </dsp:txXfrm>
    </dsp:sp>
    <dsp:sp modelId="{E236892C-B2C4-4B8F-90FA-B1B94C5673A9}">
      <dsp:nvSpPr>
        <dsp:cNvPr id="0" name=""/>
        <dsp:cNvSpPr/>
      </dsp:nvSpPr>
      <dsp:spPr>
        <a:xfrm>
          <a:off x="5800814" y="1581081"/>
          <a:ext cx="2192290" cy="222287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Адаптационные группы совместного пребывания детей и их  родителей</a:t>
          </a:r>
          <a:endParaRPr lang="ru-RU" sz="1800" b="1" kern="1200" dirty="0"/>
        </a:p>
      </dsp:txBody>
      <dsp:txXfrm>
        <a:off x="5865024" y="1645291"/>
        <a:ext cx="2063870" cy="20944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8820968"/>
      </p:ext>
    </p:extLst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09755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73468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084890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80908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952007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69015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0996884"/>
      </p:ext>
    </p:extLst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4681434"/>
      </p:ext>
    </p:extLst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6138038"/>
      </p:ext>
    </p:extLst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8830272"/>
      </p:ext>
    </p:extLst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9137503"/>
      </p:ext>
    </p:extLst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0099719"/>
      </p:ext>
    </p:extLst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9018492"/>
      </p:ext>
    </p:extLst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8785539"/>
      </p:ext>
    </p:extLst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9958980"/>
      </p:ext>
    </p:extLst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5193780"/>
      </p:ext>
    </p:extLst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5B106E36-FD25-4E2D-B0AA-010F637433A0}" type="datetimeFigureOut">
              <a:rPr lang="ru-RU" smtClean="0"/>
              <a:pPr/>
              <a:t>23.02.2019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396320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</p:sldLayoutIdLst>
  <p:transition spd="slow">
    <p:strips/>
  </p:transition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402651" y="476672"/>
            <a:ext cx="8215370" cy="3143272"/>
          </a:xfrm>
        </p:spPr>
        <p:txBody>
          <a:bodyPr>
            <a:prstTxWarp prst="textPlain">
              <a:avLst/>
            </a:prstTxWarp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b="1" cap="none" dirty="0" smtClean="0">
                <a:ln>
                  <a:solidFill>
                    <a:srgbClr val="C00000"/>
                  </a:solidFill>
                </a:ln>
                <a:solidFill>
                  <a:srgbClr val="002060"/>
                </a:solidFill>
                <a:effectLst/>
              </a:rPr>
              <a:t>«Семейный детский сад» </a:t>
            </a:r>
            <a:br>
              <a:rPr lang="ru-RU" b="1" cap="none" dirty="0" smtClean="0">
                <a:ln>
                  <a:solidFill>
                    <a:srgbClr val="C00000"/>
                  </a:solidFill>
                </a:ln>
                <a:solidFill>
                  <a:srgbClr val="002060"/>
                </a:solidFill>
                <a:effectLst/>
              </a:rPr>
            </a:br>
            <a:r>
              <a:rPr lang="ru-RU" b="1" cap="none" dirty="0" smtClean="0">
                <a:ln>
                  <a:solidFill>
                    <a:srgbClr val="C00000"/>
                  </a:solidFill>
                </a:ln>
                <a:solidFill>
                  <a:srgbClr val="002060"/>
                </a:solidFill>
                <a:effectLst/>
              </a:rPr>
              <a:t> структурное подразделение </a:t>
            </a:r>
            <a:br>
              <a:rPr lang="ru-RU" b="1" cap="none" dirty="0" smtClean="0">
                <a:ln>
                  <a:solidFill>
                    <a:srgbClr val="C00000"/>
                  </a:solidFill>
                </a:ln>
                <a:solidFill>
                  <a:srgbClr val="002060"/>
                </a:solidFill>
                <a:effectLst/>
              </a:rPr>
            </a:br>
            <a:r>
              <a:rPr lang="ru-RU" b="1" cap="none" dirty="0" smtClean="0">
                <a:ln>
                  <a:solidFill>
                    <a:srgbClr val="C00000"/>
                  </a:solidFill>
                </a:ln>
                <a:solidFill>
                  <a:srgbClr val="002060"/>
                </a:solidFill>
                <a:effectLst/>
              </a:rPr>
              <a:t>МАДОУ д/с № 439</a:t>
            </a:r>
            <a:endParaRPr lang="ru-RU" b="1" cap="none" dirty="0">
              <a:ln>
                <a:solidFill>
                  <a:srgbClr val="C00000"/>
                </a:solidFill>
              </a:ln>
              <a:solidFill>
                <a:srgbClr val="002060"/>
              </a:solidFill>
              <a:effectLst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402650" y="4869160"/>
            <a:ext cx="5177461" cy="143674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Галкина Людмила Николаевна, старший воспитатель, высшая квалификационная категория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88640"/>
            <a:ext cx="6554867" cy="1524000"/>
          </a:xfrm>
        </p:spPr>
        <p:style>
          <a:lnRef idx="1">
            <a:schemeClr val="accent5"/>
          </a:lnRef>
          <a:fillRef idx="1002">
            <a:schemeClr val="lt1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Что даёт реализация модели «Семейный детский сад»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844824"/>
            <a:ext cx="8363272" cy="472744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трудоустройство многодетных родителей с предоставлением  полного  социального  пакета</a:t>
            </a:r>
          </a:p>
          <a:p>
            <a:r>
              <a:rPr lang="ru-RU" sz="3200" dirty="0" smtClean="0">
                <a:solidFill>
                  <a:schemeClr val="bg1"/>
                </a:solidFill>
              </a:rPr>
              <a:t>сохранение института семьи и семейного воспитания</a:t>
            </a:r>
          </a:p>
          <a:p>
            <a:r>
              <a:rPr lang="ru-RU" sz="3200" dirty="0" smtClean="0">
                <a:solidFill>
                  <a:schemeClr val="bg1"/>
                </a:solidFill>
              </a:rPr>
              <a:t>решение проблемы доступности дошкольных учреждений</a:t>
            </a:r>
          </a:p>
          <a:p>
            <a:r>
              <a:rPr lang="ru-RU" sz="3200" dirty="0">
                <a:solidFill>
                  <a:schemeClr val="bg1"/>
                </a:solidFill>
              </a:rPr>
              <a:t>м</a:t>
            </a:r>
            <a:r>
              <a:rPr lang="ru-RU" sz="3200" dirty="0" smtClean="0">
                <a:solidFill>
                  <a:schemeClr val="bg1"/>
                </a:solidFill>
              </a:rPr>
              <a:t>атериальная поддержка семей</a:t>
            </a:r>
          </a:p>
          <a:p>
            <a:endParaRPr lang="ru-RU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style>
          <a:lnRef idx="1">
            <a:schemeClr val="accent4"/>
          </a:lnRef>
          <a:fillRef idx="1002">
            <a:schemeClr val="lt1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2800" b="1" dirty="0" smtClean="0"/>
              <a:t>  </a:t>
            </a:r>
            <a:br>
              <a:rPr lang="ru-RU" sz="2800" b="1" dirty="0" smtClean="0"/>
            </a:br>
            <a:r>
              <a:rPr lang="ru-RU" sz="2800" b="1" dirty="0" smtClean="0">
                <a:solidFill>
                  <a:srgbClr val="002060"/>
                </a:solidFill>
              </a:rPr>
              <a:t>Организация  питания:</a:t>
            </a:r>
            <a:r>
              <a:rPr lang="ru-RU" sz="2800" dirty="0" smtClean="0">
                <a:solidFill>
                  <a:srgbClr val="002060"/>
                </a:solidFill>
              </a:rPr>
              <a:t/>
            </a:r>
            <a:br>
              <a:rPr lang="ru-RU" sz="2800" dirty="0" smtClean="0">
                <a:solidFill>
                  <a:srgbClr val="002060"/>
                </a:solidFill>
              </a:rPr>
            </a:b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71612"/>
            <a:ext cx="8229600" cy="5000659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400" dirty="0" smtClean="0"/>
              <a:t>ознакомление  родителей  с  нормами выдачи  продуктов, с технологией приготовления  блюд, особенностями детского  питания;</a:t>
            </a:r>
          </a:p>
          <a:p>
            <a:r>
              <a:rPr lang="ru-RU" sz="2400" dirty="0" smtClean="0"/>
              <a:t>разработка  перспективного  меню  для  семейного детского  сада и  на  его основе выдача продуктов в  соответствии  с  </a:t>
            </a:r>
            <a:r>
              <a:rPr lang="ru-RU" sz="2400" dirty="0" err="1" smtClean="0"/>
              <a:t>СанПиН</a:t>
            </a:r>
            <a:r>
              <a:rPr lang="ru-RU" sz="2400" dirty="0" smtClean="0"/>
              <a:t> и нормативом  финансирования  из  городского  бюджета  на  содержание детей  сотрудников ДОУ;</a:t>
            </a:r>
          </a:p>
          <a:p>
            <a:r>
              <a:rPr lang="ru-RU" sz="2400" dirty="0" smtClean="0"/>
              <a:t>утверждение  графика выдачи  продуктов по  акту</a:t>
            </a:r>
          </a:p>
          <a:p>
            <a:pPr marL="0" indent="0">
              <a:buNone/>
            </a:pPr>
            <a:endParaRPr lang="ru-RU" sz="2400" dirty="0"/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25536"/>
          </a:xfrm>
        </p:spPr>
        <p:style>
          <a:lnRef idx="1">
            <a:schemeClr val="accent5"/>
          </a:lnRef>
          <a:fillRef idx="1002">
            <a:schemeClr val="lt1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sz="2200" b="1" dirty="0" smtClean="0">
                <a:solidFill>
                  <a:srgbClr val="002060"/>
                </a:solidFill>
              </a:rPr>
              <a:t>Педагогическая, коррекционная, психологическая и    медицинская  поддержка  </a:t>
            </a:r>
            <a:br>
              <a:rPr lang="ru-RU" sz="2200" b="1" dirty="0" smtClean="0">
                <a:solidFill>
                  <a:srgbClr val="002060"/>
                </a:solidFill>
              </a:rPr>
            </a:br>
            <a:r>
              <a:rPr lang="ru-RU" sz="2200" b="1" dirty="0" smtClean="0">
                <a:solidFill>
                  <a:srgbClr val="002060"/>
                </a:solidFill>
              </a:rPr>
              <a:t>воспитателей «семейных детских садов»</a:t>
            </a:r>
            <a:endParaRPr lang="ru-RU" sz="22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80002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endParaRPr lang="ru-RU" sz="2400" dirty="0" smtClean="0"/>
          </a:p>
          <a:p>
            <a:r>
              <a:rPr lang="ru-RU" sz="2400" dirty="0" smtClean="0"/>
              <a:t>Первичные консультации с новыми сотрудниками об особенностях организации развивающей предметно-пространственной среды, образовательной и совместной деятельности детей и взрослых.</a:t>
            </a:r>
          </a:p>
          <a:p>
            <a:r>
              <a:rPr lang="ru-RU" sz="2400" dirty="0" smtClean="0"/>
              <a:t>Консультация по соблюдению норм СанПиНа</a:t>
            </a:r>
          </a:p>
          <a:p>
            <a:r>
              <a:rPr lang="ru-RU" sz="2400" dirty="0"/>
              <a:t>М</a:t>
            </a:r>
            <a:r>
              <a:rPr lang="ru-RU" sz="2400" dirty="0" smtClean="0"/>
              <a:t>етодическая помощь новым воспитателям в виде комплекта методической литературы, распорядком дня, расписанием образовательной деятельности</a:t>
            </a:r>
          </a:p>
          <a:p>
            <a:r>
              <a:rPr lang="ru-RU" sz="2400" dirty="0" smtClean="0"/>
              <a:t>Консультирование воспитателей учителем-логопедом, педагогом-психологом и др. специалистами посредством Интернета или при непосредственном посещении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7082" y="147669"/>
            <a:ext cx="8585398" cy="1049083"/>
          </a:xfrm>
        </p:spPr>
        <p:style>
          <a:lnRef idx="1">
            <a:schemeClr val="accent1"/>
          </a:lnRef>
          <a:fillRef idx="1002">
            <a:schemeClr val="l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2700" dirty="0" smtClean="0">
                <a:solidFill>
                  <a:srgbClr val="002060"/>
                </a:solidFill>
              </a:rPr>
              <a:t>Воспитатели семейных детских садов понимают важность формирования культурно-гигиенических навыков</a:t>
            </a:r>
            <a:endParaRPr lang="ru-RU" sz="2700" dirty="0">
              <a:solidFill>
                <a:srgbClr val="002060"/>
              </a:solidFill>
            </a:endParaRPr>
          </a:p>
        </p:txBody>
      </p:sp>
      <p:pic>
        <p:nvPicPr>
          <p:cNvPr id="4100" name="Picture 4" descr="F:\Фото для семейййного садика\DSC_207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0905" r="3509"/>
          <a:stretch>
            <a:fillRect/>
          </a:stretch>
        </p:blipFill>
        <p:spPr bwMode="auto">
          <a:xfrm>
            <a:off x="4660342" y="1340768"/>
            <a:ext cx="4256149" cy="33289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2" descr="F:\Фото для семейййного садика\DSC00214.JPG"/>
          <p:cNvPicPr>
            <a:picLocks noChangeAspect="1" noChangeArrowheads="1"/>
          </p:cNvPicPr>
          <p:nvPr/>
        </p:nvPicPr>
        <p:blipFill>
          <a:blip r:embed="rId3" cstate="print"/>
          <a:srcRect r="10457"/>
          <a:stretch>
            <a:fillRect/>
          </a:stretch>
        </p:blipFill>
        <p:spPr bwMode="auto">
          <a:xfrm>
            <a:off x="33503" y="3140968"/>
            <a:ext cx="4819478" cy="36030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3042" y="147700"/>
            <a:ext cx="5786478" cy="868346"/>
          </a:xfrm>
        </p:spPr>
        <p:style>
          <a:lnRef idx="1">
            <a:schemeClr val="accent2"/>
          </a:lnRef>
          <a:fillRef idx="1002">
            <a:schemeClr val="lt1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Дети охотно трудятся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18434" name="Picture 2" descr="F:\Фото для семейййного садика\DSC0164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6364"/>
          <a:stretch>
            <a:fillRect/>
          </a:stretch>
        </p:blipFill>
        <p:spPr bwMode="auto">
          <a:xfrm>
            <a:off x="339418" y="3832068"/>
            <a:ext cx="4232582" cy="30259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F:\Фото для семейййного садика\DSC_2759.jpg"/>
          <p:cNvPicPr>
            <a:picLocks noChangeAspect="1" noChangeArrowheads="1"/>
          </p:cNvPicPr>
          <p:nvPr/>
        </p:nvPicPr>
        <p:blipFill>
          <a:blip r:embed="rId3" cstate="print"/>
          <a:srcRect b="7506"/>
          <a:stretch>
            <a:fillRect/>
          </a:stretch>
        </p:blipFill>
        <p:spPr bwMode="auto">
          <a:xfrm rot="5400000">
            <a:off x="3729867" y="2228703"/>
            <a:ext cx="5179027" cy="32067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 descr="F:\Фото для семейййного садика\DSC_3039.jpg"/>
          <p:cNvPicPr>
            <a:picLocks noChangeAspect="1" noChangeArrowheads="1"/>
          </p:cNvPicPr>
          <p:nvPr/>
        </p:nvPicPr>
        <p:blipFill>
          <a:blip r:embed="rId4" cstate="print"/>
          <a:srcRect l="10905" t="10417" r="6679"/>
          <a:stretch>
            <a:fillRect/>
          </a:stretch>
        </p:blipFill>
        <p:spPr bwMode="auto">
          <a:xfrm>
            <a:off x="649307" y="1203276"/>
            <a:ext cx="3612804" cy="26287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style>
          <a:lnRef idx="1">
            <a:schemeClr val="accent3"/>
          </a:lnRef>
          <a:fillRef idx="1002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Осуществляется образовательная деятельность 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10242" name="Picture 2" descr="F:\Фото для семейййного садика\DSC_4577 (20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1" y="1268760"/>
            <a:ext cx="6346481" cy="42484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2" descr="F:\Фото для семейййного садика\DSC_4578 (2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6088338">
            <a:off x="5079882" y="2952410"/>
            <a:ext cx="4381937" cy="29333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F:\Фото для семейййного садика\DSC006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3000348"/>
            <a:ext cx="5762666" cy="38576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" descr="F:\Фото для семейййного садика\остатки 130.jpg"/>
          <p:cNvPicPr>
            <a:picLocks noChangeAspect="1" noChangeArrowheads="1"/>
          </p:cNvPicPr>
          <p:nvPr/>
        </p:nvPicPr>
        <p:blipFill>
          <a:blip r:embed="rId3" cstate="print"/>
          <a:srcRect l="18301"/>
          <a:stretch>
            <a:fillRect/>
          </a:stretch>
        </p:blipFill>
        <p:spPr bwMode="auto">
          <a:xfrm rot="867389">
            <a:off x="5589940" y="1195924"/>
            <a:ext cx="3358181" cy="27516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2" descr="F:\Фото для семейййного садика\остатки 14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4896867">
            <a:off x="-419367" y="882244"/>
            <a:ext cx="3407717" cy="22811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Овал 10"/>
          <p:cNvSpPr/>
          <p:nvPr/>
        </p:nvSpPr>
        <p:spPr>
          <a:xfrm>
            <a:off x="2195736" y="214290"/>
            <a:ext cx="3960440" cy="19288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Если что-то 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не получается, мама или папа всегда рядом…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274638"/>
            <a:ext cx="5741260" cy="582594"/>
          </a:xfrm>
        </p:spPr>
        <p:style>
          <a:lnRef idx="1">
            <a:schemeClr val="accent6"/>
          </a:lnRef>
          <a:fillRef idx="1002">
            <a:schemeClr val="lt1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Есть место шуткам и юмору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12290" name="Picture 2" descr="F:\Фото для семейййного садика\DSC_4595 (3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6679" t="7260" r="9849"/>
          <a:stretch>
            <a:fillRect/>
          </a:stretch>
        </p:blipFill>
        <p:spPr bwMode="auto">
          <a:xfrm>
            <a:off x="4524277" y="857232"/>
            <a:ext cx="4619724" cy="34358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2" descr="F:\Фото для семейййного садика\DSC009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9179" y="3143248"/>
            <a:ext cx="5159833" cy="34541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9027" y="332656"/>
            <a:ext cx="2643206" cy="1428760"/>
          </a:xfrm>
        </p:spPr>
        <p:style>
          <a:lnRef idx="1">
            <a:schemeClr val="accent2"/>
          </a:lnRef>
          <a:fillRef idx="1002">
            <a:schemeClr val="lt1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И труд и ОБЖ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15362" name="Picture 2" descr="F:\Фото для семейййного садика\DSC0059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021" y="2820491"/>
            <a:ext cx="6001139" cy="40172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 descr="F:\Фото для семейййного садика\DSC_4505 (25).jpg"/>
          <p:cNvPicPr>
            <a:picLocks noChangeAspect="1" noChangeArrowheads="1"/>
          </p:cNvPicPr>
          <p:nvPr/>
        </p:nvPicPr>
        <p:blipFill>
          <a:blip r:embed="rId3" cstate="print"/>
          <a:srcRect l="28868" t="11996" r="3509" b="7506"/>
          <a:stretch>
            <a:fillRect/>
          </a:stretch>
        </p:blipFill>
        <p:spPr bwMode="auto">
          <a:xfrm rot="450833">
            <a:off x="4629860" y="107347"/>
            <a:ext cx="4308171" cy="34330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:\Фото для семейййного садика\DSC_4360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76672"/>
            <a:ext cx="8603258" cy="57606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85720" y="428604"/>
            <a:ext cx="8643998" cy="5929354"/>
          </a:xfrm>
        </p:spPr>
        <p:txBody>
          <a:bodyPr>
            <a:prstTxWarp prst="textPlain">
              <a:avLst/>
            </a:prstTxWarp>
            <a:normAutofit/>
          </a:bodyPr>
          <a:lstStyle/>
          <a:p>
            <a:r>
              <a:rPr lang="ru-RU" sz="4800" dirty="0" smtClean="0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rgbClr val="002060"/>
                </a:solidFill>
              </a:rPr>
              <a:t>«</a:t>
            </a:r>
            <a:r>
              <a:rPr lang="ru-RU" b="1" i="1" dirty="0" smtClean="0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rgbClr val="002060"/>
                </a:solidFill>
              </a:rPr>
              <a:t>СЕМЬ - Я   и  детский  сад»</a:t>
            </a:r>
            <a:r>
              <a:rPr lang="ru-RU" sz="3200" dirty="0" smtClean="0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rgbClr val="002060"/>
                </a:solidFill>
              </a:rPr>
              <a:t/>
            </a:r>
            <a:br>
              <a:rPr lang="ru-RU" sz="3200" dirty="0" smtClean="0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rgbClr val="002060"/>
                </a:solidFill>
              </a:rPr>
            </a:br>
            <a:r>
              <a:rPr lang="ru-RU" sz="3200" b="1" dirty="0" smtClean="0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rgbClr val="002060"/>
                </a:solidFill>
              </a:rPr>
              <a:t>  новая  форма  </a:t>
            </a:r>
            <a:br>
              <a:rPr lang="ru-RU" sz="3200" b="1" dirty="0" smtClean="0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rgbClr val="002060"/>
                </a:solidFill>
              </a:rPr>
            </a:br>
            <a:r>
              <a:rPr lang="ru-RU" sz="3200" b="1" dirty="0" smtClean="0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rgbClr val="002060"/>
                </a:solidFill>
              </a:rPr>
              <a:t>дошкольного   образования  </a:t>
            </a:r>
            <a:br>
              <a:rPr lang="ru-RU" sz="3200" b="1" dirty="0" smtClean="0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rgbClr val="002060"/>
                </a:solidFill>
              </a:rPr>
            </a:br>
            <a:r>
              <a:rPr lang="ru-RU" sz="3200" b="1" dirty="0" smtClean="0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rgbClr val="002060"/>
                </a:solidFill>
              </a:rPr>
              <a:t>с  практической   реализацией   индивидуального  подхода</a:t>
            </a:r>
            <a:r>
              <a:rPr lang="ru-RU" sz="3200" dirty="0" smtClean="0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rgbClr val="002060"/>
                </a:solidFill>
              </a:rPr>
              <a:t/>
            </a:r>
            <a:br>
              <a:rPr lang="ru-RU" sz="3200" dirty="0" smtClean="0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rgbClr val="002060"/>
                </a:solidFill>
              </a:rPr>
            </a:br>
            <a:endParaRPr lang="ru-RU" sz="3200" dirty="0"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352928" cy="1524000"/>
          </a:xfrm>
        </p:spPr>
        <p:style>
          <a:lnRef idx="1">
            <a:schemeClr val="accent1"/>
          </a:lnRef>
          <a:fillRef idx="1002">
            <a:schemeClr val="l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Воспитатели семейных детских садов – наши сотрудники и члены профсоюзной организации, поэтому мы выезжаем к их детям со сладкими подарками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8194" name="Picture 2" descr="F:\Фото для семейййного садика\DSC_449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043608" y="2060848"/>
            <a:ext cx="6912768" cy="46269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1\Desktop\дет сад\новый год в семейном д.с\разные 40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6188" b="4349"/>
          <a:stretch>
            <a:fillRect/>
          </a:stretch>
        </p:blipFill>
        <p:spPr bwMode="auto">
          <a:xfrm>
            <a:off x="4094611" y="15213"/>
            <a:ext cx="5049389" cy="38576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C:\Users\1\Desktop\фото педагогов\20100323\img-8938.jpg"/>
          <p:cNvPicPr>
            <a:picLocks noChangeAspect="1" noChangeArrowheads="1"/>
          </p:cNvPicPr>
          <p:nvPr/>
        </p:nvPicPr>
        <p:blipFill>
          <a:blip r:embed="rId3" cstate="print"/>
          <a:srcRect l="27590" t="2680" r="17241" b="49770"/>
          <a:stretch>
            <a:fillRect/>
          </a:stretch>
        </p:blipFill>
        <p:spPr bwMode="auto">
          <a:xfrm rot="20654517">
            <a:off x="7196232" y="335823"/>
            <a:ext cx="782404" cy="101152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 descr="C:\Users\1\Desktop\дет сад\новый год в семейном д.с\разные 404.jpg"/>
          <p:cNvPicPr>
            <a:picLocks noChangeAspect="1" noChangeArrowheads="1"/>
          </p:cNvPicPr>
          <p:nvPr/>
        </p:nvPicPr>
        <p:blipFill>
          <a:blip r:embed="rId4" cstate="print"/>
          <a:srcRect l="19458" b="12499"/>
          <a:stretch>
            <a:fillRect/>
          </a:stretch>
        </p:blipFill>
        <p:spPr bwMode="auto">
          <a:xfrm>
            <a:off x="9600" y="3016303"/>
            <a:ext cx="5282479" cy="38416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style>
          <a:lnRef idx="1">
            <a:schemeClr val="accent1"/>
          </a:lnRef>
          <a:fillRef idx="1002">
            <a:schemeClr val="l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ПЕРСПЕКТИВЫ 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54461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lvl="0"/>
            <a:endParaRPr lang="ru-RU" sz="2400" dirty="0" smtClean="0"/>
          </a:p>
          <a:p>
            <a:pPr lvl="0"/>
            <a:endParaRPr lang="ru-RU" sz="2400" dirty="0"/>
          </a:p>
          <a:p>
            <a:pPr lvl="0">
              <a:buFont typeface="Wingdings" panose="05000000000000000000" pitchFamily="2" charset="2"/>
              <a:buChar char="Ø"/>
            </a:pPr>
            <a:r>
              <a:rPr lang="ru-RU" sz="3100" dirty="0" smtClean="0"/>
              <a:t>Расширение сети «семейных детских садов»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ru-RU" sz="3100" dirty="0" smtClean="0"/>
              <a:t>Повышение профессиональной компетентности воспитателей-родителей: </a:t>
            </a:r>
          </a:p>
          <a:p>
            <a:pPr marL="0" lvl="0" indent="0">
              <a:buNone/>
            </a:pPr>
            <a:r>
              <a:rPr lang="ru-RU" sz="3100" dirty="0"/>
              <a:t> </a:t>
            </a:r>
            <a:r>
              <a:rPr lang="ru-RU" sz="3100" dirty="0" smtClean="0"/>
              <a:t>           - профессиональная переподготовка;        </a:t>
            </a:r>
          </a:p>
          <a:p>
            <a:pPr>
              <a:buNone/>
            </a:pPr>
            <a:r>
              <a:rPr lang="ru-RU" sz="3100" dirty="0" smtClean="0"/>
              <a:t>            </a:t>
            </a:r>
            <a:r>
              <a:rPr lang="ru-RU" sz="3100" smtClean="0"/>
              <a:t>- </a:t>
            </a:r>
            <a:r>
              <a:rPr lang="ru-RU" sz="3100" smtClean="0"/>
              <a:t>дистанцион</a:t>
            </a:r>
            <a:r>
              <a:rPr lang="ru-RU" sz="3100" smtClean="0"/>
              <a:t>ные </a:t>
            </a:r>
            <a:r>
              <a:rPr lang="ru-RU" sz="3100" dirty="0" smtClean="0"/>
              <a:t>курсы;</a:t>
            </a:r>
          </a:p>
          <a:p>
            <a:pPr>
              <a:buNone/>
            </a:pPr>
            <a:r>
              <a:rPr lang="ru-RU" sz="3100" dirty="0" smtClean="0"/>
              <a:t>            -курсы по повышению педагогической компетентности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3100" dirty="0" smtClean="0"/>
              <a:t> Аттестация воспитателей-родителей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ru-RU" sz="3100" dirty="0" smtClean="0"/>
              <a:t>Привлечение воспитателей-родителей к организации творческих конкурсов и мероприятий, организуемых в МАДОУ, участие в интернет-конкурсах.</a:t>
            </a:r>
          </a:p>
          <a:p>
            <a:endParaRPr lang="ru-RU" sz="2400" dirty="0" smtClean="0"/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10751495"/>
              </p:ext>
            </p:extLst>
          </p:nvPr>
        </p:nvGraphicFramePr>
        <p:xfrm>
          <a:off x="457200" y="357166"/>
          <a:ext cx="8229600" cy="61436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6143667"/>
          </a:xfrm>
        </p:spPr>
        <p:style>
          <a:lnRef idx="1">
            <a:schemeClr val="accent3"/>
          </a:lnRef>
          <a:fillRef idx="1002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sz="2800" b="1" dirty="0" smtClean="0">
                <a:solidFill>
                  <a:srgbClr val="002060"/>
                </a:solidFill>
              </a:rPr>
              <a:t>Цель. </a:t>
            </a:r>
            <a:r>
              <a:rPr lang="ru-RU" sz="2800" dirty="0" smtClean="0">
                <a:solidFill>
                  <a:srgbClr val="002060"/>
                </a:solidFill>
              </a:rPr>
              <a:t>Внедрение  эффективной  модели новых форм дошкольного образования, способствующих  разностороннему развитию детей из многодетных семей, не посещающих дошкольные образовательные учреждения.</a:t>
            </a:r>
            <a:br>
              <a:rPr lang="ru-RU" sz="2800" dirty="0" smtClean="0">
                <a:solidFill>
                  <a:srgbClr val="002060"/>
                </a:solidFill>
              </a:rPr>
            </a:br>
            <a:endParaRPr lang="ru-RU" sz="2800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sz="2800" b="1" dirty="0" smtClean="0">
                <a:solidFill>
                  <a:srgbClr val="002060"/>
                </a:solidFill>
              </a:rPr>
              <a:t>Задача – </a:t>
            </a:r>
            <a:r>
              <a:rPr lang="ru-RU" sz="2800" dirty="0" smtClean="0">
                <a:solidFill>
                  <a:srgbClr val="002060"/>
                </a:solidFill>
              </a:rPr>
              <a:t>обеспечить всем  детям   равные  стартовые  возможности  для  поступления  в  школу.  </a:t>
            </a:r>
            <a:endParaRPr lang="ru-RU" dirty="0"/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36104"/>
          </a:xfrm>
        </p:spPr>
        <p:style>
          <a:lnRef idx="1">
            <a:schemeClr val="accent2"/>
          </a:lnRef>
          <a:fillRef idx="1002">
            <a:schemeClr val="lt1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2400" dirty="0" smtClean="0"/>
              <a:t>Алгоритм организации </a:t>
            </a:r>
            <a:br>
              <a:rPr lang="ru-RU" sz="2400" dirty="0" smtClean="0"/>
            </a:br>
            <a:r>
              <a:rPr lang="ru-RU" sz="2400" dirty="0" smtClean="0"/>
              <a:t>Семейного детского сада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1214421"/>
            <a:ext cx="8856984" cy="5454939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endParaRPr lang="ru-RU" sz="2400" dirty="0" smtClean="0"/>
          </a:p>
          <a:p>
            <a:r>
              <a:rPr lang="ru-RU" sz="2600" dirty="0" smtClean="0"/>
              <a:t>Встреча и беседа с родителями</a:t>
            </a:r>
          </a:p>
          <a:p>
            <a:r>
              <a:rPr lang="ru-RU" sz="2600" dirty="0" smtClean="0"/>
              <a:t>Обследование жилищно-бытовых условий и условий для образовательного процесса</a:t>
            </a:r>
          </a:p>
          <a:p>
            <a:r>
              <a:rPr lang="ru-RU" sz="2600" dirty="0" smtClean="0"/>
              <a:t>Заявление на открытие городской экспериментальной площадки на базе МАДОУ</a:t>
            </a:r>
          </a:p>
          <a:p>
            <a:r>
              <a:rPr lang="ru-RU" sz="2600" dirty="0" smtClean="0"/>
              <a:t>Передача документов в управление образованием района</a:t>
            </a:r>
          </a:p>
          <a:p>
            <a:r>
              <a:rPr lang="ru-RU" sz="2600" dirty="0" smtClean="0"/>
              <a:t>Передача документов в управление образования мэрии города</a:t>
            </a:r>
          </a:p>
          <a:p>
            <a:r>
              <a:rPr lang="ru-RU" sz="2600" dirty="0" smtClean="0"/>
              <a:t>Приказ ГУО</a:t>
            </a:r>
          </a:p>
          <a:p>
            <a:r>
              <a:rPr lang="ru-RU" sz="2600" dirty="0" smtClean="0"/>
              <a:t>Приказ по МАДОУ</a:t>
            </a:r>
          </a:p>
          <a:p>
            <a:r>
              <a:rPr lang="ru-RU" sz="2600" dirty="0"/>
              <a:t>Приём документов на детей (карточки)</a:t>
            </a:r>
          </a:p>
          <a:p>
            <a:pPr marL="0" indent="0">
              <a:buNone/>
            </a:pPr>
            <a:endParaRPr lang="ru-RU" sz="2400" dirty="0" smtClean="0"/>
          </a:p>
          <a:p>
            <a:endParaRPr lang="ru-RU" dirty="0"/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36104"/>
          </a:xfrm>
        </p:spPr>
        <p:style>
          <a:lnRef idx="1">
            <a:schemeClr val="accent2"/>
          </a:lnRef>
          <a:fillRef idx="1002">
            <a:schemeClr val="lt1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2400" dirty="0" smtClean="0"/>
              <a:t>Алгоритм организации </a:t>
            </a:r>
            <a:br>
              <a:rPr lang="ru-RU" sz="2400" dirty="0" smtClean="0"/>
            </a:br>
            <a:r>
              <a:rPr lang="ru-RU" sz="2400" dirty="0" smtClean="0"/>
              <a:t>Семейного детского сада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1214421"/>
            <a:ext cx="8856984" cy="5454939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endParaRPr lang="ru-RU" sz="2400" dirty="0" smtClean="0"/>
          </a:p>
          <a:p>
            <a:r>
              <a:rPr lang="ru-RU" sz="2400" dirty="0" smtClean="0"/>
              <a:t>Трудоустройство одного из родителей (документы: </a:t>
            </a:r>
            <a:r>
              <a:rPr lang="ru-RU" sz="2400" dirty="0" err="1" smtClean="0"/>
              <a:t>сан.книжка</a:t>
            </a:r>
            <a:r>
              <a:rPr lang="ru-RU" sz="2400" dirty="0" smtClean="0"/>
              <a:t>, паспорт, документы об образовании, трудовая книжка, свидетельства о рождении на всех детей, пенсионное свидетельство, ИНН). </a:t>
            </a:r>
          </a:p>
          <a:p>
            <a:r>
              <a:rPr lang="ru-RU" sz="2400" dirty="0" smtClean="0"/>
              <a:t>Родитель-воспитатель проходит инструктажи, знакомится с должностной инструкцией, с условиями трудового договора</a:t>
            </a:r>
          </a:p>
          <a:p>
            <a:r>
              <a:rPr lang="ru-RU" sz="2400" dirty="0" smtClean="0"/>
              <a:t>Заключение договора между МАДОУ и родителем-воспитателем</a:t>
            </a:r>
          </a:p>
          <a:p>
            <a:r>
              <a:rPr lang="ru-RU" sz="2400" dirty="0" smtClean="0"/>
              <a:t>Штатное расписание</a:t>
            </a:r>
          </a:p>
          <a:p>
            <a:r>
              <a:rPr lang="ru-RU" sz="2400" dirty="0" smtClean="0"/>
              <a:t>Тарификация</a:t>
            </a:r>
          </a:p>
          <a:p>
            <a:r>
              <a:rPr lang="ru-RU" sz="2400" dirty="0" smtClean="0"/>
              <a:t>Заявление на увеличение лимитов (минимальная оплата труда)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602603397"/>
      </p:ext>
    </p:extLst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000132"/>
          </a:xfrm>
        </p:spPr>
        <p:style>
          <a:lnRef idx="1">
            <a:schemeClr val="accent1"/>
          </a:lnRef>
          <a:fillRef idx="1002">
            <a:schemeClr val="l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</a:rPr>
              <a:t/>
            </a:r>
            <a:br>
              <a:rPr lang="ru-RU" sz="2000" dirty="0" smtClean="0">
                <a:solidFill>
                  <a:srgbClr val="002060"/>
                </a:solidFill>
              </a:rPr>
            </a:br>
            <a:r>
              <a:rPr lang="ru-RU" sz="2000" b="1" dirty="0" smtClean="0">
                <a:solidFill>
                  <a:srgbClr val="002060"/>
                </a:solidFill>
              </a:rPr>
              <a:t>Нормативно-правовая  база, определяющая взаимодействие детского сада с «Семейным детским садом»</a:t>
            </a:r>
            <a:r>
              <a:rPr lang="ru-RU" sz="2000" dirty="0" smtClean="0">
                <a:solidFill>
                  <a:srgbClr val="002060"/>
                </a:solidFill>
              </a:rPr>
              <a:t/>
            </a:r>
            <a:br>
              <a:rPr lang="ru-RU" sz="2000" dirty="0" smtClean="0">
                <a:solidFill>
                  <a:srgbClr val="002060"/>
                </a:solidFill>
              </a:rPr>
            </a:b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268760"/>
            <a:ext cx="8678198" cy="537495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Приказ Главного управление образования мэрии города Новосибирска </a:t>
            </a:r>
            <a:r>
              <a:rPr lang="ru-RU" sz="2400" dirty="0"/>
              <a:t>от 24.08.2009 года № 363 «О создании городской экспериментальной площадке по отработке модели «семейного детского сада»</a:t>
            </a:r>
            <a:endParaRPr lang="ru-RU" sz="2400" dirty="0">
              <a:solidFill>
                <a:schemeClr val="bg1"/>
              </a:solidFill>
            </a:endParaRPr>
          </a:p>
          <a:p>
            <a:r>
              <a:rPr lang="ru-RU" sz="2400" dirty="0" smtClean="0">
                <a:solidFill>
                  <a:schemeClr val="bg1"/>
                </a:solidFill>
              </a:rPr>
              <a:t>Акт обследования условий для организации воспитательно-образовательного процесса «семейного детского сада», выявление жилищно-бытовых условий.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Приказ руководителя МБДОУ- детским садом об открытии «семейного детского сада»;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Договор между МКДОУ – детским садом и родителем-воспитателем «семейного детского сада»;</a:t>
            </a:r>
          </a:p>
        </p:txBody>
      </p:sp>
    </p:spTree>
    <p:extLst>
      <p:ext uri="{BB962C8B-B14F-4D97-AF65-F5344CB8AC3E}">
        <p14:creationId xmlns:p14="http://schemas.microsoft.com/office/powerpoint/2010/main" val="2322680418"/>
      </p:ext>
    </p:extLst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000132"/>
          </a:xfrm>
        </p:spPr>
        <p:style>
          <a:lnRef idx="1">
            <a:schemeClr val="accent1"/>
          </a:lnRef>
          <a:fillRef idx="1002">
            <a:schemeClr val="l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</a:rPr>
              <a:t/>
            </a:r>
            <a:br>
              <a:rPr lang="ru-RU" sz="2000" dirty="0" smtClean="0">
                <a:solidFill>
                  <a:srgbClr val="002060"/>
                </a:solidFill>
              </a:rPr>
            </a:br>
            <a:r>
              <a:rPr lang="ru-RU" sz="2000" b="1" dirty="0" smtClean="0">
                <a:solidFill>
                  <a:srgbClr val="002060"/>
                </a:solidFill>
              </a:rPr>
              <a:t>Нормативно-правовая  база, определяющая взаимодействие детского сада с «Семейным детским садом»</a:t>
            </a:r>
            <a:r>
              <a:rPr lang="ru-RU" sz="2000" dirty="0" smtClean="0">
                <a:solidFill>
                  <a:srgbClr val="002060"/>
                </a:solidFill>
              </a:rPr>
              <a:t/>
            </a:r>
            <a:br>
              <a:rPr lang="ru-RU" sz="2000" dirty="0" smtClean="0">
                <a:solidFill>
                  <a:srgbClr val="002060"/>
                </a:solidFill>
              </a:rPr>
            </a:b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268760"/>
            <a:ext cx="8678198" cy="537495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Трудовой договор с родителем-воспитателем «семейного детского сада»;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Инструктаж: «По охране жизни и здоровья детей», «По противопожарным мероприятиям», «по антитерроризму и гражданской обороне», «охрана труда»;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 Документы на детей, зачисленных в «семейный детский сад» (путёвка, медицинская карта, прививочная карта, свидетельство о рождении, паспорт одного из родителей, свидетельство многодетной семьи);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 Документы воспитателя «семейного детского сада» (медицинская книжка, трудовая книжка, документы об образовании, ИНН, пенсионное страховое свидетельство, справка об отсутствии судимости).</a:t>
            </a:r>
          </a:p>
          <a:p>
            <a:endParaRPr lang="ru-RU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044122"/>
      </p:ext>
    </p:extLst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274638"/>
            <a:ext cx="6072230" cy="939784"/>
          </a:xfrm>
        </p:spPr>
        <p:style>
          <a:lnRef idx="1">
            <a:schemeClr val="accent3"/>
          </a:lnRef>
          <a:fillRef idx="1002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b="1" dirty="0" smtClean="0">
                <a:solidFill>
                  <a:srgbClr val="002060"/>
                </a:solidFill>
              </a:rPr>
              <a:t>Наши партнёры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340768"/>
            <a:ext cx="7704855" cy="504056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</a:rPr>
              <a:t>Главное  управление образования мэрии города  Новосибирска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</a:rPr>
              <a:t>Управление образованием администрации Дзержинского района  города  Новосибирска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</a:rPr>
              <a:t>МБОУ СОШ № 197, ДШИ № 14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</a:rPr>
              <a:t>Органы  социальной  защиты  населения  Дзержинского  района  города  Новосибирска</a:t>
            </a:r>
          </a:p>
        </p:txBody>
      </p:sp>
    </p:spTree>
    <p:extLst>
      <p:ext uri="{BB962C8B-B14F-4D97-AF65-F5344CB8AC3E}">
        <p14:creationId xmlns:p14="http://schemas.microsoft.com/office/powerpoint/2010/main" val="3662997538"/>
      </p:ext>
    </p:extLst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820</TotalTime>
  <Words>635</Words>
  <Application>Microsoft Office PowerPoint</Application>
  <PresentationFormat>Экран (4:3)</PresentationFormat>
  <Paragraphs>78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6" baseType="lpstr">
      <vt:lpstr>Century Gothic</vt:lpstr>
      <vt:lpstr>Wingdings</vt:lpstr>
      <vt:lpstr>Wingdings 3</vt:lpstr>
      <vt:lpstr>Сектор</vt:lpstr>
      <vt:lpstr>«Семейный детский сад»   структурное подразделение  МАДОУ д/с № 439</vt:lpstr>
      <vt:lpstr>«СЕМЬ - Я   и  детский  сад»   новая  форма   дошкольного   образования   с  практической   реализацией   индивидуального  подхода </vt:lpstr>
      <vt:lpstr>Презентация PowerPoint</vt:lpstr>
      <vt:lpstr>Презентация PowerPoint</vt:lpstr>
      <vt:lpstr>Алгоритм организации  Семейного детского сада</vt:lpstr>
      <vt:lpstr>Алгоритм организации  Семейного детского сада</vt:lpstr>
      <vt:lpstr> Нормативно-правовая  база, определяющая взаимодействие детского сада с «Семейным детским садом» </vt:lpstr>
      <vt:lpstr> Нормативно-правовая  база, определяющая взаимодействие детского сада с «Семейным детским садом» </vt:lpstr>
      <vt:lpstr> Наши партнёры </vt:lpstr>
      <vt:lpstr>Что даёт реализация модели «Семейный детский сад»</vt:lpstr>
      <vt:lpstr>   Организация  питания: </vt:lpstr>
      <vt:lpstr> Педагогическая, коррекционная, психологическая и    медицинская  поддержка   воспитателей «семейных детских садов»</vt:lpstr>
      <vt:lpstr>Воспитатели семейных детских садов понимают важность формирования культурно-гигиенических навыков</vt:lpstr>
      <vt:lpstr>Дети охотно трудятся</vt:lpstr>
      <vt:lpstr>Осуществляется образовательная деятельность </vt:lpstr>
      <vt:lpstr>Презентация PowerPoint</vt:lpstr>
      <vt:lpstr>Есть место шуткам и юмору</vt:lpstr>
      <vt:lpstr>И труд и ОБЖ</vt:lpstr>
      <vt:lpstr>Презентация PowerPoint</vt:lpstr>
      <vt:lpstr>Воспитатели семейных детских садов – наши сотрудники и члены профсоюзной организации, поэтому мы выезжаем к их детям со сладкими подарками</vt:lpstr>
      <vt:lpstr>Презентация PowerPoint</vt:lpstr>
      <vt:lpstr>ПЕРСПЕКТИВЫ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Семейный детский сад,  как структурное подразделение МБДОУ д/с № 439</dc:title>
  <dc:creator>1</dc:creator>
  <cp:lastModifiedBy>1</cp:lastModifiedBy>
  <cp:revision>25</cp:revision>
  <dcterms:created xsi:type="dcterms:W3CDTF">2011-04-02T07:14:24Z</dcterms:created>
  <dcterms:modified xsi:type="dcterms:W3CDTF">2019-02-23T13:26:35Z</dcterms:modified>
</cp:coreProperties>
</file>