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70" r:id="rId5"/>
    <p:sldId id="269" r:id="rId6"/>
    <p:sldId id="259" r:id="rId7"/>
    <p:sldId id="260" r:id="rId8"/>
    <p:sldId id="261" r:id="rId9"/>
    <p:sldId id="262" r:id="rId10"/>
    <p:sldId id="272" r:id="rId11"/>
    <p:sldId id="267" r:id="rId12"/>
    <p:sldId id="263" r:id="rId13"/>
    <p:sldId id="266"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8" autoAdjust="0"/>
    <p:restoredTop sz="94660"/>
  </p:normalViewPr>
  <p:slideViewPr>
    <p:cSldViewPr snapToGrid="0">
      <p:cViewPr varScale="1">
        <p:scale>
          <a:sx n="56" d="100"/>
          <a:sy n="56" d="100"/>
        </p:scale>
        <p:origin x="90"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42833-E633-440A-9B5A-6524D9BEBD64}" type="doc">
      <dgm:prSet loTypeId="urn:microsoft.com/office/officeart/2008/layout/AlternatingPictureBlocks" loCatId="list" qsTypeId="urn:microsoft.com/office/officeart/2005/8/quickstyle/simple1" qsCatId="simple" csTypeId="urn:microsoft.com/office/officeart/2005/8/colors/colorful5" csCatId="colorful" phldr="1"/>
      <dgm:spPr/>
      <dgm:t>
        <a:bodyPr/>
        <a:lstStyle/>
        <a:p>
          <a:endParaRPr lang="ru-RU"/>
        </a:p>
      </dgm:t>
    </dgm:pt>
    <dgm:pt modelId="{2FA7B2CF-EB51-453B-8849-A36C95E01F27}">
      <dgm:prSet phldrT="[Текст]"/>
      <dgm:spPr/>
      <dgm:t>
        <a:bodyPr/>
        <a:lstStyle/>
        <a:p>
          <a:r>
            <a:rPr lang="ru-RU" b="1" dirty="0" smtClean="0">
              <a:solidFill>
                <a:schemeClr val="tx1"/>
              </a:solidFill>
            </a:rPr>
            <a:t>Координирует и контролирует работу школы</a:t>
          </a:r>
          <a:endParaRPr lang="ru-RU" b="1" dirty="0">
            <a:solidFill>
              <a:schemeClr val="tx1"/>
            </a:solidFill>
          </a:endParaRPr>
        </a:p>
      </dgm:t>
    </dgm:pt>
    <dgm:pt modelId="{E2A4576D-F4BA-4920-919B-C9748F09CB83}" type="parTrans" cxnId="{C2BEA5B5-E40C-4EFC-B26E-5231815441E9}">
      <dgm:prSet/>
      <dgm:spPr/>
      <dgm:t>
        <a:bodyPr/>
        <a:lstStyle/>
        <a:p>
          <a:endParaRPr lang="ru-RU"/>
        </a:p>
      </dgm:t>
    </dgm:pt>
    <dgm:pt modelId="{DEAA1AE8-1BBD-4703-8AE8-3FFE724D8AC1}" type="sibTrans" cxnId="{C2BEA5B5-E40C-4EFC-B26E-5231815441E9}">
      <dgm:prSet/>
      <dgm:spPr/>
      <dgm:t>
        <a:bodyPr/>
        <a:lstStyle/>
        <a:p>
          <a:endParaRPr lang="ru-RU"/>
        </a:p>
      </dgm:t>
    </dgm:pt>
    <dgm:pt modelId="{EC7B21AF-CCC3-407A-A7BD-5E68211E6B51}">
      <dgm:prSet phldrT="[Текст]"/>
      <dgm:spPr/>
      <dgm:t>
        <a:bodyPr/>
        <a:lstStyle/>
        <a:p>
          <a:r>
            <a:rPr lang="ru-RU" b="1" dirty="0" smtClean="0">
              <a:solidFill>
                <a:schemeClr val="tx1"/>
              </a:solidFill>
            </a:rPr>
            <a:t>Формирует и реализует административную часть</a:t>
          </a:r>
          <a:endParaRPr lang="ru-RU" b="1" dirty="0">
            <a:solidFill>
              <a:schemeClr val="tx1"/>
            </a:solidFill>
          </a:endParaRPr>
        </a:p>
      </dgm:t>
    </dgm:pt>
    <dgm:pt modelId="{34BCAAFC-251A-4451-9572-8740656D54C6}" type="parTrans" cxnId="{E65B813E-D801-464D-9FAA-D435B6A79F38}">
      <dgm:prSet/>
      <dgm:spPr/>
      <dgm:t>
        <a:bodyPr/>
        <a:lstStyle/>
        <a:p>
          <a:endParaRPr lang="ru-RU"/>
        </a:p>
      </dgm:t>
    </dgm:pt>
    <dgm:pt modelId="{402085C1-F57A-472D-837F-F4E75F03B656}" type="sibTrans" cxnId="{E65B813E-D801-464D-9FAA-D435B6A79F38}">
      <dgm:prSet/>
      <dgm:spPr/>
      <dgm:t>
        <a:bodyPr/>
        <a:lstStyle/>
        <a:p>
          <a:endParaRPr lang="ru-RU"/>
        </a:p>
      </dgm:t>
    </dgm:pt>
    <dgm:pt modelId="{52A6D128-99E7-480D-A61F-86D1EDE96A07}">
      <dgm:prSet phldrT="[Текст]"/>
      <dgm:spPr/>
      <dgm:t>
        <a:bodyPr/>
        <a:lstStyle/>
        <a:p>
          <a:r>
            <a:rPr lang="ru-RU" b="1" dirty="0" smtClean="0">
              <a:solidFill>
                <a:schemeClr val="tx1"/>
              </a:solidFill>
            </a:rPr>
            <a:t>Активно участвует в работе школы (опытные младшие воспитатели обучают вновь поступивших)</a:t>
          </a:r>
          <a:endParaRPr lang="ru-RU" b="1" dirty="0">
            <a:solidFill>
              <a:schemeClr val="tx1"/>
            </a:solidFill>
          </a:endParaRPr>
        </a:p>
      </dgm:t>
    </dgm:pt>
    <dgm:pt modelId="{BCDF7477-54E3-4D7F-9FD8-2B46EA6E171B}" type="parTrans" cxnId="{DC22B0FE-07AA-4657-8C01-BFF194FB41EA}">
      <dgm:prSet/>
      <dgm:spPr/>
      <dgm:t>
        <a:bodyPr/>
        <a:lstStyle/>
        <a:p>
          <a:endParaRPr lang="ru-RU"/>
        </a:p>
      </dgm:t>
    </dgm:pt>
    <dgm:pt modelId="{E16103BF-AD23-4733-BB98-2311C276B3A7}" type="sibTrans" cxnId="{DC22B0FE-07AA-4657-8C01-BFF194FB41EA}">
      <dgm:prSet/>
      <dgm:spPr/>
      <dgm:t>
        <a:bodyPr/>
        <a:lstStyle/>
        <a:p>
          <a:endParaRPr lang="ru-RU"/>
        </a:p>
      </dgm:t>
    </dgm:pt>
    <dgm:pt modelId="{F152758B-B92A-4113-A388-BC66F3FCFC71}">
      <dgm:prSet/>
      <dgm:spPr/>
      <dgm:t>
        <a:bodyPr/>
        <a:lstStyle/>
        <a:p>
          <a:r>
            <a:rPr lang="ru-RU" b="1" dirty="0" smtClean="0">
              <a:solidFill>
                <a:schemeClr val="tx1"/>
              </a:solidFill>
            </a:rPr>
            <a:t>Формирует и реализует психолого-педагогическую часть (по необходимости привлекает других специалистов)</a:t>
          </a:r>
          <a:endParaRPr lang="ru-RU" b="1" dirty="0">
            <a:solidFill>
              <a:schemeClr val="tx1"/>
            </a:solidFill>
          </a:endParaRPr>
        </a:p>
      </dgm:t>
    </dgm:pt>
    <dgm:pt modelId="{3E6863EA-6EF7-40BF-949D-4FCE9F00DADB}" type="parTrans" cxnId="{BCCC7115-7E57-4055-B574-E6C8BD465250}">
      <dgm:prSet/>
      <dgm:spPr/>
      <dgm:t>
        <a:bodyPr/>
        <a:lstStyle/>
        <a:p>
          <a:endParaRPr lang="ru-RU"/>
        </a:p>
      </dgm:t>
    </dgm:pt>
    <dgm:pt modelId="{27CCFA56-2532-47C8-892F-B669EFC44249}" type="sibTrans" cxnId="{BCCC7115-7E57-4055-B574-E6C8BD465250}">
      <dgm:prSet/>
      <dgm:spPr/>
      <dgm:t>
        <a:bodyPr/>
        <a:lstStyle/>
        <a:p>
          <a:endParaRPr lang="ru-RU"/>
        </a:p>
      </dgm:t>
    </dgm:pt>
    <dgm:pt modelId="{3CA1EC62-403E-433A-A7C5-C59EDBEB1987}" type="pres">
      <dgm:prSet presAssocID="{DC242833-E633-440A-9B5A-6524D9BEBD64}" presName="linearFlow" presStyleCnt="0">
        <dgm:presLayoutVars>
          <dgm:dir/>
          <dgm:resizeHandles val="exact"/>
        </dgm:presLayoutVars>
      </dgm:prSet>
      <dgm:spPr/>
      <dgm:t>
        <a:bodyPr/>
        <a:lstStyle/>
        <a:p>
          <a:endParaRPr lang="ru-RU"/>
        </a:p>
      </dgm:t>
    </dgm:pt>
    <dgm:pt modelId="{BF80ECB6-65D6-4FD1-8862-7E8A748484F6}" type="pres">
      <dgm:prSet presAssocID="{2FA7B2CF-EB51-453B-8849-A36C95E01F27}" presName="comp" presStyleCnt="0"/>
      <dgm:spPr/>
    </dgm:pt>
    <dgm:pt modelId="{BEF04776-B566-46C7-9AB4-47AEE62F6097}" type="pres">
      <dgm:prSet presAssocID="{2FA7B2CF-EB51-453B-8849-A36C95E01F27}" presName="rect2" presStyleLbl="node1" presStyleIdx="0" presStyleCnt="4" custScaleX="309009" custLinFactNeighborX="8465" custLinFactNeighborY="-184">
        <dgm:presLayoutVars>
          <dgm:bulletEnabled val="1"/>
        </dgm:presLayoutVars>
      </dgm:prSet>
      <dgm:spPr/>
      <dgm:t>
        <a:bodyPr/>
        <a:lstStyle/>
        <a:p>
          <a:endParaRPr lang="ru-RU"/>
        </a:p>
      </dgm:t>
    </dgm:pt>
    <dgm:pt modelId="{2A7D7407-AD59-4165-B6C4-9584E3610440}" type="pres">
      <dgm:prSet presAssocID="{2FA7B2CF-EB51-453B-8849-A36C95E01F27}" presName="rect1" presStyleLbl="lnNode1" presStyleIdx="0" presStyleCnt="4" custScaleX="78482" custScaleY="99907" custLinFactX="-100000" custLinFactNeighborX="-131939" custLinFactNeighborY="-230"/>
      <dgm:spPr>
        <a:blipFill rotWithShape="1">
          <a:blip xmlns:r="http://schemas.openxmlformats.org/officeDocument/2006/relationships" r:embed="rId1"/>
          <a:stretch>
            <a:fillRect/>
          </a:stretch>
        </a:blipFill>
      </dgm:spPr>
    </dgm:pt>
    <dgm:pt modelId="{D6675CF7-C575-403B-A069-7C54E48C1624}" type="pres">
      <dgm:prSet presAssocID="{DEAA1AE8-1BBD-4703-8AE8-3FFE724D8AC1}" presName="sibTrans" presStyleCnt="0"/>
      <dgm:spPr/>
    </dgm:pt>
    <dgm:pt modelId="{ED004050-5201-483A-A3B9-F47BD7175D83}" type="pres">
      <dgm:prSet presAssocID="{F152758B-B92A-4113-A388-BC66F3FCFC71}" presName="comp" presStyleCnt="0"/>
      <dgm:spPr/>
    </dgm:pt>
    <dgm:pt modelId="{E463379D-BFA0-4A38-B9E8-4933C5527B2A}" type="pres">
      <dgm:prSet presAssocID="{F152758B-B92A-4113-A388-BC66F3FCFC71}" presName="rect2" presStyleLbl="node1" presStyleIdx="1" presStyleCnt="4" custScaleX="302432" custLinFactNeighborX="-43317" custLinFactNeighborY="-11539">
        <dgm:presLayoutVars>
          <dgm:bulletEnabled val="1"/>
        </dgm:presLayoutVars>
      </dgm:prSet>
      <dgm:spPr/>
      <dgm:t>
        <a:bodyPr/>
        <a:lstStyle/>
        <a:p>
          <a:endParaRPr lang="ru-RU"/>
        </a:p>
      </dgm:t>
    </dgm:pt>
    <dgm:pt modelId="{3186DEE3-9E10-44DE-AF49-EB978EEF0F7E}" type="pres">
      <dgm:prSet presAssocID="{F152758B-B92A-4113-A388-BC66F3FCFC71}" presName="rect1" presStyleLbl="lnNode1" presStyleIdx="1" presStyleCnt="4" custScaleX="76600" custScaleY="102498" custLinFactX="45404" custLinFactNeighborX="100000" custLinFactNeighborY="-9430"/>
      <dgm:spPr>
        <a:blipFill rotWithShape="1">
          <a:blip xmlns:r="http://schemas.openxmlformats.org/officeDocument/2006/relationships" r:embed="rId2"/>
          <a:stretch>
            <a:fillRect/>
          </a:stretch>
        </a:blipFill>
      </dgm:spPr>
      <dgm:t>
        <a:bodyPr/>
        <a:lstStyle/>
        <a:p>
          <a:endParaRPr lang="ru-RU"/>
        </a:p>
      </dgm:t>
    </dgm:pt>
    <dgm:pt modelId="{69AF46EA-4EC9-4F4E-8AC5-951347254D35}" type="pres">
      <dgm:prSet presAssocID="{27CCFA56-2532-47C8-892F-B669EFC44249}" presName="sibTrans" presStyleCnt="0"/>
      <dgm:spPr/>
    </dgm:pt>
    <dgm:pt modelId="{22E2D39A-2B7A-4399-87FE-7B7B1FB6D8E7}" type="pres">
      <dgm:prSet presAssocID="{EC7B21AF-CCC3-407A-A7BD-5E68211E6B51}" presName="comp" presStyleCnt="0"/>
      <dgm:spPr/>
    </dgm:pt>
    <dgm:pt modelId="{54B2EEBA-5DD3-4168-8FD1-822985EDAFF0}" type="pres">
      <dgm:prSet presAssocID="{EC7B21AF-CCC3-407A-A7BD-5E68211E6B51}" presName="rect2" presStyleLbl="node1" presStyleIdx="2" presStyleCnt="4" custScaleX="298707" custLinFactNeighborX="8726" custLinFactNeighborY="-17347">
        <dgm:presLayoutVars>
          <dgm:bulletEnabled val="1"/>
        </dgm:presLayoutVars>
      </dgm:prSet>
      <dgm:spPr/>
      <dgm:t>
        <a:bodyPr/>
        <a:lstStyle/>
        <a:p>
          <a:endParaRPr lang="ru-RU"/>
        </a:p>
      </dgm:t>
    </dgm:pt>
    <dgm:pt modelId="{495F516F-E93A-4091-9D2E-0A90855668EC}" type="pres">
      <dgm:prSet presAssocID="{EC7B21AF-CCC3-407A-A7BD-5E68211E6B51}" presName="rect1" presStyleLbl="lnNode1" presStyleIdx="2" presStyleCnt="4" custScaleX="77655" custLinFactX="-100000" custLinFactNeighborX="-127059" custLinFactNeighborY="-20770"/>
      <dgm:spPr>
        <a:blipFill rotWithShape="1">
          <a:blip xmlns:r="http://schemas.openxmlformats.org/officeDocument/2006/relationships" r:embed="rId3"/>
          <a:stretch>
            <a:fillRect/>
          </a:stretch>
        </a:blipFill>
      </dgm:spPr>
    </dgm:pt>
    <dgm:pt modelId="{F6457717-CA1D-440E-98B9-305B70255755}" type="pres">
      <dgm:prSet presAssocID="{402085C1-F57A-472D-837F-F4E75F03B656}" presName="sibTrans" presStyleCnt="0"/>
      <dgm:spPr/>
    </dgm:pt>
    <dgm:pt modelId="{DE24D91C-83AA-4F3E-BD80-70676B3F9DA4}" type="pres">
      <dgm:prSet presAssocID="{52A6D128-99E7-480D-A61F-86D1EDE96A07}" presName="comp" presStyleCnt="0"/>
      <dgm:spPr/>
    </dgm:pt>
    <dgm:pt modelId="{98A90D40-79DA-49CC-9140-9CB8567099B8}" type="pres">
      <dgm:prSet presAssocID="{52A6D128-99E7-480D-A61F-86D1EDE96A07}" presName="rect2" presStyleLbl="node1" presStyleIdx="3" presStyleCnt="4" custScaleX="241361" custScaleY="106536" custLinFactNeighborX="-64351" custLinFactNeighborY="-26177">
        <dgm:presLayoutVars>
          <dgm:bulletEnabled val="1"/>
        </dgm:presLayoutVars>
      </dgm:prSet>
      <dgm:spPr/>
      <dgm:t>
        <a:bodyPr/>
        <a:lstStyle/>
        <a:p>
          <a:endParaRPr lang="ru-RU"/>
        </a:p>
      </dgm:t>
    </dgm:pt>
    <dgm:pt modelId="{0DEBB43A-A44C-4243-A7BA-B49BD8D429EE}" type="pres">
      <dgm:prSet presAssocID="{52A6D128-99E7-480D-A61F-86D1EDE96A07}" presName="rect1" presStyleLbl="lnNode1" presStyleIdx="3" presStyleCnt="4" custScaleX="18533" custScaleY="24666" custLinFactX="44633" custLinFactNeighborX="100000" custLinFactNeighborY="-25087"/>
      <dgm:spPr/>
    </dgm:pt>
  </dgm:ptLst>
  <dgm:cxnLst>
    <dgm:cxn modelId="{E65B813E-D801-464D-9FAA-D435B6A79F38}" srcId="{DC242833-E633-440A-9B5A-6524D9BEBD64}" destId="{EC7B21AF-CCC3-407A-A7BD-5E68211E6B51}" srcOrd="2" destOrd="0" parTransId="{34BCAAFC-251A-4451-9572-8740656D54C6}" sibTransId="{402085C1-F57A-472D-837F-F4E75F03B656}"/>
    <dgm:cxn modelId="{C2BEA5B5-E40C-4EFC-B26E-5231815441E9}" srcId="{DC242833-E633-440A-9B5A-6524D9BEBD64}" destId="{2FA7B2CF-EB51-453B-8849-A36C95E01F27}" srcOrd="0" destOrd="0" parTransId="{E2A4576D-F4BA-4920-919B-C9748F09CB83}" sibTransId="{DEAA1AE8-1BBD-4703-8AE8-3FFE724D8AC1}"/>
    <dgm:cxn modelId="{BCCC7115-7E57-4055-B574-E6C8BD465250}" srcId="{DC242833-E633-440A-9B5A-6524D9BEBD64}" destId="{F152758B-B92A-4113-A388-BC66F3FCFC71}" srcOrd="1" destOrd="0" parTransId="{3E6863EA-6EF7-40BF-949D-4FCE9F00DADB}" sibTransId="{27CCFA56-2532-47C8-892F-B669EFC44249}"/>
    <dgm:cxn modelId="{7166E7F3-ABAF-4E84-BD30-1FF474D93003}" type="presOf" srcId="{DC242833-E633-440A-9B5A-6524D9BEBD64}" destId="{3CA1EC62-403E-433A-A7C5-C59EDBEB1987}" srcOrd="0" destOrd="0" presId="urn:microsoft.com/office/officeart/2008/layout/AlternatingPictureBlocks"/>
    <dgm:cxn modelId="{019CC1AD-42C5-4772-A1AF-4F4627160546}" type="presOf" srcId="{52A6D128-99E7-480D-A61F-86D1EDE96A07}" destId="{98A90D40-79DA-49CC-9140-9CB8567099B8}" srcOrd="0" destOrd="0" presId="urn:microsoft.com/office/officeart/2008/layout/AlternatingPictureBlocks"/>
    <dgm:cxn modelId="{F193092C-D9EA-4DFD-B222-3EFA15D91A7C}" type="presOf" srcId="{F152758B-B92A-4113-A388-BC66F3FCFC71}" destId="{E463379D-BFA0-4A38-B9E8-4933C5527B2A}" srcOrd="0" destOrd="0" presId="urn:microsoft.com/office/officeart/2008/layout/AlternatingPictureBlocks"/>
    <dgm:cxn modelId="{5CD818CA-15B5-4BFA-8F02-4AA4E091F72B}" type="presOf" srcId="{2FA7B2CF-EB51-453B-8849-A36C95E01F27}" destId="{BEF04776-B566-46C7-9AB4-47AEE62F6097}" srcOrd="0" destOrd="0" presId="urn:microsoft.com/office/officeart/2008/layout/AlternatingPictureBlocks"/>
    <dgm:cxn modelId="{B6180BA6-FECD-4937-AD96-FABB6B048FF4}" type="presOf" srcId="{EC7B21AF-CCC3-407A-A7BD-5E68211E6B51}" destId="{54B2EEBA-5DD3-4168-8FD1-822985EDAFF0}" srcOrd="0" destOrd="0" presId="urn:microsoft.com/office/officeart/2008/layout/AlternatingPictureBlocks"/>
    <dgm:cxn modelId="{DC22B0FE-07AA-4657-8C01-BFF194FB41EA}" srcId="{DC242833-E633-440A-9B5A-6524D9BEBD64}" destId="{52A6D128-99E7-480D-A61F-86D1EDE96A07}" srcOrd="3" destOrd="0" parTransId="{BCDF7477-54E3-4D7F-9FD8-2B46EA6E171B}" sibTransId="{E16103BF-AD23-4733-BB98-2311C276B3A7}"/>
    <dgm:cxn modelId="{0DA7ACC1-FD27-46B1-B9A4-BF9D3A5AE6B2}" type="presParOf" srcId="{3CA1EC62-403E-433A-A7C5-C59EDBEB1987}" destId="{BF80ECB6-65D6-4FD1-8862-7E8A748484F6}" srcOrd="0" destOrd="0" presId="urn:microsoft.com/office/officeart/2008/layout/AlternatingPictureBlocks"/>
    <dgm:cxn modelId="{08DC030C-6621-4917-9B8E-9151EF1802EA}" type="presParOf" srcId="{BF80ECB6-65D6-4FD1-8862-7E8A748484F6}" destId="{BEF04776-B566-46C7-9AB4-47AEE62F6097}" srcOrd="0" destOrd="0" presId="urn:microsoft.com/office/officeart/2008/layout/AlternatingPictureBlocks"/>
    <dgm:cxn modelId="{3E361CAB-A2A3-467F-8492-4DA52F504B1E}" type="presParOf" srcId="{BF80ECB6-65D6-4FD1-8862-7E8A748484F6}" destId="{2A7D7407-AD59-4165-B6C4-9584E3610440}" srcOrd="1" destOrd="0" presId="urn:microsoft.com/office/officeart/2008/layout/AlternatingPictureBlocks"/>
    <dgm:cxn modelId="{BAD38133-6C3A-4D7F-B621-6CBB6D238CC2}" type="presParOf" srcId="{3CA1EC62-403E-433A-A7C5-C59EDBEB1987}" destId="{D6675CF7-C575-403B-A069-7C54E48C1624}" srcOrd="1" destOrd="0" presId="urn:microsoft.com/office/officeart/2008/layout/AlternatingPictureBlocks"/>
    <dgm:cxn modelId="{58405BC3-52AD-4CFA-9A93-EC8EF7103005}" type="presParOf" srcId="{3CA1EC62-403E-433A-A7C5-C59EDBEB1987}" destId="{ED004050-5201-483A-A3B9-F47BD7175D83}" srcOrd="2" destOrd="0" presId="urn:microsoft.com/office/officeart/2008/layout/AlternatingPictureBlocks"/>
    <dgm:cxn modelId="{B5ECAB8C-CF5B-4F1C-90B1-BA9791988D4F}" type="presParOf" srcId="{ED004050-5201-483A-A3B9-F47BD7175D83}" destId="{E463379D-BFA0-4A38-B9E8-4933C5527B2A}" srcOrd="0" destOrd="0" presId="urn:microsoft.com/office/officeart/2008/layout/AlternatingPictureBlocks"/>
    <dgm:cxn modelId="{99732C8A-E77F-4F68-9DCA-7CE902027EEC}" type="presParOf" srcId="{ED004050-5201-483A-A3B9-F47BD7175D83}" destId="{3186DEE3-9E10-44DE-AF49-EB978EEF0F7E}" srcOrd="1" destOrd="0" presId="urn:microsoft.com/office/officeart/2008/layout/AlternatingPictureBlocks"/>
    <dgm:cxn modelId="{D5CD3EF6-E0E2-4B0B-B943-4598F59B5459}" type="presParOf" srcId="{3CA1EC62-403E-433A-A7C5-C59EDBEB1987}" destId="{69AF46EA-4EC9-4F4E-8AC5-951347254D35}" srcOrd="3" destOrd="0" presId="urn:microsoft.com/office/officeart/2008/layout/AlternatingPictureBlocks"/>
    <dgm:cxn modelId="{56A7EDD5-EE06-4F34-9641-1AAE77C38057}" type="presParOf" srcId="{3CA1EC62-403E-433A-A7C5-C59EDBEB1987}" destId="{22E2D39A-2B7A-4399-87FE-7B7B1FB6D8E7}" srcOrd="4" destOrd="0" presId="urn:microsoft.com/office/officeart/2008/layout/AlternatingPictureBlocks"/>
    <dgm:cxn modelId="{FEE6C8C2-64ED-403B-AA13-B86960A5D544}" type="presParOf" srcId="{22E2D39A-2B7A-4399-87FE-7B7B1FB6D8E7}" destId="{54B2EEBA-5DD3-4168-8FD1-822985EDAFF0}" srcOrd="0" destOrd="0" presId="urn:microsoft.com/office/officeart/2008/layout/AlternatingPictureBlocks"/>
    <dgm:cxn modelId="{9C2B5C8A-DF61-476F-9789-68F33975EBB4}" type="presParOf" srcId="{22E2D39A-2B7A-4399-87FE-7B7B1FB6D8E7}" destId="{495F516F-E93A-4091-9D2E-0A90855668EC}" srcOrd="1" destOrd="0" presId="urn:microsoft.com/office/officeart/2008/layout/AlternatingPictureBlocks"/>
    <dgm:cxn modelId="{BEFEF464-01E6-4737-B87B-1F076607608A}" type="presParOf" srcId="{3CA1EC62-403E-433A-A7C5-C59EDBEB1987}" destId="{F6457717-CA1D-440E-98B9-305B70255755}" srcOrd="5" destOrd="0" presId="urn:microsoft.com/office/officeart/2008/layout/AlternatingPictureBlocks"/>
    <dgm:cxn modelId="{2D032110-27C7-48C1-9762-EA456D857957}" type="presParOf" srcId="{3CA1EC62-403E-433A-A7C5-C59EDBEB1987}" destId="{DE24D91C-83AA-4F3E-BD80-70676B3F9DA4}" srcOrd="6" destOrd="0" presId="urn:microsoft.com/office/officeart/2008/layout/AlternatingPictureBlocks"/>
    <dgm:cxn modelId="{94B01ED3-8FC4-4570-8AC8-CE7BCFA1D211}" type="presParOf" srcId="{DE24D91C-83AA-4F3E-BD80-70676B3F9DA4}" destId="{98A90D40-79DA-49CC-9140-9CB8567099B8}" srcOrd="0" destOrd="0" presId="urn:microsoft.com/office/officeart/2008/layout/AlternatingPictureBlocks"/>
    <dgm:cxn modelId="{FBEBBF19-98D6-453F-BFF1-4C691AF6A812}" type="presParOf" srcId="{DE24D91C-83AA-4F3E-BD80-70676B3F9DA4}" destId="{0DEBB43A-A44C-4243-A7BA-B49BD8D429EE}"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04776-B566-46C7-9AB4-47AEE62F6097}">
      <dsp:nvSpPr>
        <dsp:cNvPr id="0" name=""/>
        <dsp:cNvSpPr/>
      </dsp:nvSpPr>
      <dsp:spPr>
        <a:xfrm>
          <a:off x="863502" y="0"/>
          <a:ext cx="6395809" cy="936128"/>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chemeClr val="tx1"/>
              </a:solidFill>
            </a:rPr>
            <a:t>Координирует и контролирует работу школы</a:t>
          </a:r>
          <a:endParaRPr lang="ru-RU" sz="1700" b="1" kern="1200" dirty="0">
            <a:solidFill>
              <a:schemeClr val="tx1"/>
            </a:solidFill>
          </a:endParaRPr>
        </a:p>
      </dsp:txBody>
      <dsp:txXfrm>
        <a:off x="863502" y="0"/>
        <a:ext cx="6395809" cy="936128"/>
      </dsp:txXfrm>
    </dsp:sp>
    <dsp:sp modelId="{2A7D7407-AD59-4165-B6C4-9584E3610440}">
      <dsp:nvSpPr>
        <dsp:cNvPr id="0" name=""/>
        <dsp:cNvSpPr/>
      </dsp:nvSpPr>
      <dsp:spPr>
        <a:xfrm>
          <a:off x="0" y="0"/>
          <a:ext cx="727345" cy="935258"/>
        </a:xfrm>
        <a:prstGeom prst="rect">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63379D-BFA0-4A38-B9E8-4933C5527B2A}">
      <dsp:nvSpPr>
        <dsp:cNvPr id="0" name=""/>
        <dsp:cNvSpPr/>
      </dsp:nvSpPr>
      <dsp:spPr>
        <a:xfrm>
          <a:off x="0" y="995087"/>
          <a:ext cx="6259680" cy="936128"/>
        </a:xfrm>
        <a:prstGeom prst="rect">
          <a:avLst/>
        </a:prstGeom>
        <a:solidFill>
          <a:schemeClr val="accent5">
            <a:hueOff val="5129271"/>
            <a:satOff val="-1832"/>
            <a:lumOff val="294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chemeClr val="tx1"/>
              </a:solidFill>
            </a:rPr>
            <a:t>Формирует и реализует психолого-педагогическую часть (по необходимости привлекает других специалистов)</a:t>
          </a:r>
          <a:endParaRPr lang="ru-RU" sz="1700" b="1" kern="1200" dirty="0">
            <a:solidFill>
              <a:schemeClr val="tx1"/>
            </a:solidFill>
          </a:endParaRPr>
        </a:p>
      </dsp:txBody>
      <dsp:txXfrm>
        <a:off x="0" y="995087"/>
        <a:ext cx="6259680" cy="936128"/>
      </dsp:txXfrm>
    </dsp:sp>
    <dsp:sp modelId="{3186DEE3-9E10-44DE-AF49-EB978EEF0F7E}">
      <dsp:nvSpPr>
        <dsp:cNvPr id="0" name=""/>
        <dsp:cNvSpPr/>
      </dsp:nvSpPr>
      <dsp:spPr>
        <a:xfrm>
          <a:off x="6469756" y="1003138"/>
          <a:ext cx="709903" cy="959513"/>
        </a:xfrm>
        <a:prstGeom prst="rect">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B2EEBA-5DD3-4168-8FD1-822985EDAFF0}">
      <dsp:nvSpPr>
        <dsp:cNvPr id="0" name=""/>
        <dsp:cNvSpPr/>
      </dsp:nvSpPr>
      <dsp:spPr>
        <a:xfrm>
          <a:off x="975518" y="2042999"/>
          <a:ext cx="6182580" cy="936128"/>
        </a:xfrm>
        <a:prstGeom prst="rect">
          <a:avLst/>
        </a:prstGeom>
        <a:solidFill>
          <a:schemeClr val="accent5">
            <a:hueOff val="10258542"/>
            <a:satOff val="-3664"/>
            <a:lumOff val="588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Формирует и реализует административную часть</a:t>
          </a:r>
          <a:endParaRPr lang="ru-RU" sz="1600" b="1" kern="1200" dirty="0">
            <a:solidFill>
              <a:schemeClr val="tx1"/>
            </a:solidFill>
          </a:endParaRPr>
        </a:p>
      </dsp:txBody>
      <dsp:txXfrm>
        <a:off x="975518" y="2042999"/>
        <a:ext cx="6182580" cy="936128"/>
      </dsp:txXfrm>
    </dsp:sp>
    <dsp:sp modelId="{495F516F-E93A-4091-9D2E-0A90855668EC}">
      <dsp:nvSpPr>
        <dsp:cNvPr id="0" name=""/>
        <dsp:cNvSpPr/>
      </dsp:nvSpPr>
      <dsp:spPr>
        <a:xfrm>
          <a:off x="0" y="2010955"/>
          <a:ext cx="719681" cy="936128"/>
        </a:xfrm>
        <a:prstGeom prst="rect">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90D40-79DA-49CC-9140-9CB8567099B8}">
      <dsp:nvSpPr>
        <dsp:cNvPr id="0" name=""/>
        <dsp:cNvSpPr/>
      </dsp:nvSpPr>
      <dsp:spPr>
        <a:xfrm>
          <a:off x="56453" y="3050929"/>
          <a:ext cx="4995644" cy="997314"/>
        </a:xfrm>
        <a:prstGeom prst="rect">
          <a:avLst/>
        </a:prstGeom>
        <a:solidFill>
          <a:schemeClr val="accent5">
            <a:hueOff val="15387812"/>
            <a:satOff val="-5496"/>
            <a:lumOff val="88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ru-RU" sz="1500" b="1" kern="1200" dirty="0" smtClean="0">
              <a:solidFill>
                <a:schemeClr val="tx1"/>
              </a:solidFill>
            </a:rPr>
            <a:t>Активно участвует в работе школы (опытные младшие воспитатели обучают вновь поступивших)</a:t>
          </a:r>
          <a:endParaRPr lang="ru-RU" sz="1500" b="1" kern="1200" dirty="0">
            <a:solidFill>
              <a:schemeClr val="tx1"/>
            </a:solidFill>
          </a:endParaRPr>
        </a:p>
      </dsp:txBody>
      <dsp:txXfrm>
        <a:off x="56453" y="3050929"/>
        <a:ext cx="4995644" cy="997314"/>
      </dsp:txXfrm>
    </dsp:sp>
    <dsp:sp modelId="{0DEBB43A-A44C-4243-A7BA-B49BD8D429EE}">
      <dsp:nvSpPr>
        <dsp:cNvPr id="0" name=""/>
        <dsp:cNvSpPr/>
      </dsp:nvSpPr>
      <dsp:spPr>
        <a:xfrm>
          <a:off x="6731683" y="3444337"/>
          <a:ext cx="171757" cy="230905"/>
        </a:xfrm>
        <a:prstGeom prst="rect">
          <a:avLst/>
        </a:prstGeom>
        <a:solidFill>
          <a:schemeClr val="accent5">
            <a:hueOff val="15387812"/>
            <a:satOff val="-5496"/>
            <a:lumOff val="88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A8B7FE1-2C74-44E4-81B7-EC066470B697}" type="datetimeFigureOut">
              <a:rPr lang="ru-RU" smtClean="0"/>
              <a:t>28.03.2016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97635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398845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723650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423106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1188773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A8B7FE1-2C74-44E4-81B7-EC066470B697}" type="datetimeFigureOut">
              <a:rPr lang="ru-RU" smtClean="0"/>
              <a:t>28.03.2016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2543737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A8B7FE1-2C74-44E4-81B7-EC066470B697}" type="datetimeFigureOut">
              <a:rPr lang="ru-RU" smtClean="0"/>
              <a:t>28.03.2016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3706347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A8B7FE1-2C74-44E4-81B7-EC066470B697}" type="datetimeFigureOut">
              <a:rPr lang="ru-RU" smtClean="0"/>
              <a:t>28.03.2016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486649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A8B7FE1-2C74-44E4-81B7-EC066470B697}" type="datetimeFigureOut">
              <a:rPr lang="ru-RU" smtClean="0"/>
              <a:t>28.03.2016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39942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A8B7FE1-2C74-44E4-81B7-EC066470B697}" type="datetimeFigureOut">
              <a:rPr lang="ru-RU" smtClean="0"/>
              <a:t>28.03.2016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395012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ru-RU" smtClean="0"/>
              <a:t>Образец заголовка</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A8B7FE1-2C74-44E4-81B7-EC066470B697}" type="datetimeFigureOut">
              <a:rPr lang="ru-RU" smtClean="0"/>
              <a:t>28.03.2016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82778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20880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2" name="Content Placeholder 3"/>
          <p:cNvSpPr>
            <a:spLocks noGrp="1"/>
          </p:cNvSpPr>
          <p:nvPr>
            <p:ph sz="quarter" idx="13"/>
          </p:nvPr>
        </p:nvSpPr>
        <p:spPr>
          <a:xfrm>
            <a:off x="685331" y="3051013"/>
            <a:ext cx="3829520"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13" name="Content Placeholder 5"/>
          <p:cNvSpPr>
            <a:spLocks noGrp="1"/>
          </p:cNvSpPr>
          <p:nvPr>
            <p:ph sz="quarter" idx="14"/>
          </p:nvPr>
        </p:nvSpPr>
        <p:spPr>
          <a:xfrm>
            <a:off x="4629150" y="3051013"/>
            <a:ext cx="382905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A8B7FE1-2C74-44E4-81B7-EC066470B697}" type="datetimeFigureOut">
              <a:rPr lang="ru-RU" smtClean="0"/>
              <a:t>28.03.2016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393180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A8B7FE1-2C74-44E4-81B7-EC066470B697}" type="datetimeFigureOut">
              <a:rPr lang="ru-RU" smtClean="0"/>
              <a:t>28.03.2016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306713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5A8B7FE1-2C74-44E4-81B7-EC066470B697}" type="datetimeFigureOut">
              <a:rPr lang="ru-RU" smtClean="0"/>
              <a:t>28.03.2016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1799827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ru-RU" smtClean="0"/>
              <a:t>Образец заголовка</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409786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A8B7FE1-2C74-44E4-81B7-EC066470B697}" type="datetimeFigureOut">
              <a:rPr lang="ru-RU" smtClean="0"/>
              <a:t>28.03.2016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453949-CCF1-42D8-B698-95388C4C2869}" type="slidenum">
              <a:rPr lang="ru-RU" smtClean="0"/>
              <a:t>‹#›</a:t>
            </a:fld>
            <a:endParaRPr lang="ru-RU"/>
          </a:p>
        </p:txBody>
      </p:sp>
    </p:spTree>
    <p:extLst>
      <p:ext uri="{BB962C8B-B14F-4D97-AF65-F5344CB8AC3E}">
        <p14:creationId xmlns:p14="http://schemas.microsoft.com/office/powerpoint/2010/main" val="1528977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5A8B7FE1-2C74-44E4-81B7-EC066470B697}" type="datetimeFigureOut">
              <a:rPr lang="ru-RU" smtClean="0"/>
              <a:t>28.03.2016</a:t>
            </a:fld>
            <a:endParaRPr lang="ru-RU"/>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ru-RU"/>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57453949-CCF1-42D8-B698-95388C4C2869}" type="slidenum">
              <a:rPr lang="ru-RU" smtClean="0"/>
              <a:t>‹#›</a:t>
            </a:fld>
            <a:endParaRPr lang="ru-RU"/>
          </a:p>
        </p:txBody>
      </p:sp>
    </p:spTree>
    <p:extLst>
      <p:ext uri="{BB962C8B-B14F-4D97-AF65-F5344CB8AC3E}">
        <p14:creationId xmlns:p14="http://schemas.microsoft.com/office/powerpoint/2010/main" val="211382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ctrTitle"/>
          </p:nvPr>
        </p:nvSpPr>
        <p:spPr>
          <a:xfrm>
            <a:off x="1" y="575642"/>
            <a:ext cx="9144000" cy="3220277"/>
          </a:xfrm>
        </p:spPr>
        <p:txBody>
          <a:bodyPr>
            <a:normAutofit fontScale="90000"/>
          </a:bodyPr>
          <a:lstStyle/>
          <a:p>
            <a:pPr>
              <a:lnSpc>
                <a:spcPct val="150000"/>
              </a:lnSpc>
            </a:pPr>
            <a:r>
              <a:rPr lang="ru-RU" sz="3975" b="1" dirty="0">
                <a:latin typeface="Times New Roman" panose="02020603050405020304" pitchFamily="18" charset="0"/>
                <a:ea typeface="Times New Roman" panose="02020603050405020304" pitchFamily="18" charset="0"/>
                <a:cs typeface="Times New Roman" panose="02020603050405020304" pitchFamily="18" charset="0"/>
              </a:rPr>
              <a:t/>
            </a:r>
            <a:br>
              <a:rPr lang="ru-RU" sz="3975" b="1" dirty="0">
                <a:latin typeface="Times New Roman" panose="02020603050405020304" pitchFamily="18" charset="0"/>
                <a:ea typeface="Times New Roman" panose="02020603050405020304" pitchFamily="18" charset="0"/>
                <a:cs typeface="Times New Roman" panose="02020603050405020304" pitchFamily="18" charset="0"/>
              </a:rPr>
            </a:br>
            <a:r>
              <a:rPr lang="ru-RU" sz="3975" b="1" dirty="0">
                <a:latin typeface="Times New Roman" panose="02020603050405020304" pitchFamily="18" charset="0"/>
                <a:ea typeface="Times New Roman" panose="02020603050405020304" pitchFamily="18" charset="0"/>
                <a:cs typeface="Times New Roman" panose="02020603050405020304" pitchFamily="18" charset="0"/>
              </a:rPr>
              <a:t/>
            </a:r>
            <a:br>
              <a:rPr lang="ru-RU" sz="3975" b="1" dirty="0">
                <a:latin typeface="Times New Roman" panose="02020603050405020304" pitchFamily="18" charset="0"/>
                <a:ea typeface="Times New Roman" panose="02020603050405020304" pitchFamily="18" charset="0"/>
                <a:cs typeface="Times New Roman" panose="02020603050405020304" pitchFamily="18" charset="0"/>
              </a:rPr>
            </a:br>
            <a:r>
              <a:rPr lang="ru-RU" sz="3975" b="1" dirty="0">
                <a:latin typeface="Times New Roman" panose="02020603050405020304" pitchFamily="18" charset="0"/>
                <a:ea typeface="Times New Roman" panose="02020603050405020304" pitchFamily="18" charset="0"/>
                <a:cs typeface="Times New Roman" panose="02020603050405020304" pitchFamily="18" charset="0"/>
              </a:rPr>
              <a:t/>
            </a:r>
            <a:br>
              <a:rPr lang="ru-RU" sz="3975" b="1" dirty="0">
                <a:latin typeface="Times New Roman" panose="02020603050405020304" pitchFamily="18" charset="0"/>
                <a:ea typeface="Times New Roman" panose="02020603050405020304" pitchFamily="18" charset="0"/>
                <a:cs typeface="Times New Roman" panose="02020603050405020304" pitchFamily="18" charset="0"/>
              </a:rPr>
            </a:br>
            <a:r>
              <a:rPr lang="ru-RU" sz="2025" dirty="0">
                <a:latin typeface="Calibri" panose="020F0502020204030204" pitchFamily="34" charset="0"/>
                <a:ea typeface="Calibri" panose="020F0502020204030204" pitchFamily="34" charset="0"/>
                <a:cs typeface="Times New Roman" panose="02020603050405020304" pitchFamily="18" charset="0"/>
              </a:rPr>
              <a:t/>
            </a:r>
            <a:br>
              <a:rPr lang="ru-RU" sz="2025" dirty="0">
                <a:latin typeface="Calibri" panose="020F0502020204030204" pitchFamily="34" charset="0"/>
                <a:ea typeface="Calibri" panose="020F0502020204030204" pitchFamily="34" charset="0"/>
                <a:cs typeface="Times New Roman" panose="02020603050405020304" pitchFamily="18" charset="0"/>
              </a:rPr>
            </a:br>
            <a:r>
              <a:rPr lang="ru-RU" sz="2700" b="1" dirty="0"/>
              <a:t>Проект</a:t>
            </a:r>
            <a:r>
              <a:rPr lang="ru-RU" sz="2700" dirty="0"/>
              <a:t/>
            </a:r>
            <a:br>
              <a:rPr lang="ru-RU" sz="2700" dirty="0"/>
            </a:br>
            <a:r>
              <a:rPr lang="ru-RU" sz="27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«Школа грамотного младшего воспитателя» </a:t>
            </a:r>
            <a:br>
              <a:rPr lang="ru-RU" sz="2700" b="1"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br>
            <a:r>
              <a:rPr lang="ru-RU" sz="2700" b="1" dirty="0">
                <a:latin typeface="Calibri" panose="020F0502020204030204" pitchFamily="34" charset="0"/>
                <a:ea typeface="Calibri" panose="020F0502020204030204" pitchFamily="34" charset="0"/>
                <a:cs typeface="Times New Roman" panose="02020603050405020304" pitchFamily="18" charset="0"/>
              </a:rPr>
              <a:t>Модель организации методической работы </a:t>
            </a:r>
            <a:r>
              <a:rPr lang="ru-RU" sz="2700" b="1" dirty="0" smtClean="0">
                <a:latin typeface="Calibri" panose="020F0502020204030204" pitchFamily="34" charset="0"/>
                <a:ea typeface="Calibri" panose="020F0502020204030204" pitchFamily="34" charset="0"/>
                <a:cs typeface="Times New Roman" panose="02020603050405020304" pitchFamily="18" charset="0"/>
              </a:rPr>
              <a:t/>
            </a:r>
            <a:br>
              <a:rPr lang="ru-RU" sz="2700" b="1" dirty="0" smtClean="0">
                <a:latin typeface="Calibri" panose="020F0502020204030204" pitchFamily="34" charset="0"/>
                <a:ea typeface="Calibri" panose="020F0502020204030204" pitchFamily="34" charset="0"/>
                <a:cs typeface="Times New Roman" panose="02020603050405020304" pitchFamily="18" charset="0"/>
              </a:rPr>
            </a:br>
            <a:r>
              <a:rPr lang="ru-RU" sz="2700" b="1" dirty="0" smtClean="0">
                <a:latin typeface="Calibri" panose="020F0502020204030204" pitchFamily="34" charset="0"/>
                <a:ea typeface="Calibri" panose="020F0502020204030204" pitchFamily="34" charset="0"/>
                <a:cs typeface="Times New Roman" panose="02020603050405020304" pitchFamily="18" charset="0"/>
              </a:rPr>
              <a:t>с </a:t>
            </a:r>
            <a:r>
              <a:rPr lang="ru-RU" sz="2700" b="1" dirty="0">
                <a:latin typeface="Calibri" panose="020F0502020204030204" pitchFamily="34" charset="0"/>
                <a:ea typeface="Calibri" panose="020F0502020204030204" pitchFamily="34" charset="0"/>
                <a:cs typeface="Times New Roman" panose="02020603050405020304" pitchFamily="18" charset="0"/>
              </a:rPr>
              <a:t>учебно-вспомогательным персоналом </a:t>
            </a:r>
            <a:r>
              <a:rPr lang="ru-RU" sz="2700" b="1" dirty="0" smtClean="0">
                <a:latin typeface="Calibri" panose="020F0502020204030204" pitchFamily="34" charset="0"/>
                <a:ea typeface="Calibri" panose="020F0502020204030204" pitchFamily="34" charset="0"/>
                <a:cs typeface="Times New Roman" panose="02020603050405020304" pitchFamily="18" charset="0"/>
              </a:rPr>
              <a:t/>
            </a:r>
            <a:br>
              <a:rPr lang="ru-RU" sz="2700" b="1" dirty="0" smtClean="0">
                <a:latin typeface="Calibri" panose="020F0502020204030204" pitchFamily="34" charset="0"/>
                <a:ea typeface="Calibri" panose="020F0502020204030204" pitchFamily="34" charset="0"/>
                <a:cs typeface="Times New Roman" panose="02020603050405020304" pitchFamily="18" charset="0"/>
              </a:rPr>
            </a:br>
            <a:r>
              <a:rPr lang="ru-RU" sz="2700" b="1" dirty="0" smtClean="0">
                <a:latin typeface="Calibri" panose="020F0502020204030204" pitchFamily="34" charset="0"/>
                <a:ea typeface="Calibri" panose="020F0502020204030204" pitchFamily="34" charset="0"/>
                <a:cs typeface="Times New Roman" panose="02020603050405020304" pitchFamily="18" charset="0"/>
              </a:rPr>
              <a:t>дошкольной организации </a:t>
            </a:r>
            <a:br>
              <a:rPr lang="ru-RU" sz="2700" b="1" dirty="0" smtClean="0">
                <a:latin typeface="Calibri" panose="020F0502020204030204" pitchFamily="34" charset="0"/>
                <a:ea typeface="Calibri" panose="020F0502020204030204" pitchFamily="34" charset="0"/>
                <a:cs typeface="Times New Roman" panose="02020603050405020304" pitchFamily="18" charset="0"/>
              </a:rPr>
            </a:br>
            <a:r>
              <a:rPr lang="ru-RU" sz="2700" b="1"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(серебряная медаль образовательной выставки </a:t>
            </a:r>
            <a:r>
              <a:rPr lang="ru-RU" sz="2700" b="1" dirty="0" err="1"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УЧСиб</a:t>
            </a:r>
            <a:r>
              <a:rPr lang="ru-RU" sz="2700" b="1" dirty="0" smtClean="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2016)</a:t>
            </a:r>
            <a:endParaRPr lang="ru-RU" sz="2700" b="1" dirty="0">
              <a:solidFill>
                <a:schemeClr val="accent6">
                  <a:lumMod val="50000"/>
                </a:schemeClr>
              </a:solidFill>
            </a:endParaRPr>
          </a:p>
        </p:txBody>
      </p:sp>
      <p:sp>
        <p:nvSpPr>
          <p:cNvPr id="3" name="Подзаголовок 2"/>
          <p:cNvSpPr>
            <a:spLocks noGrp="1"/>
          </p:cNvSpPr>
          <p:nvPr>
            <p:ph type="subTitle" idx="1"/>
          </p:nvPr>
        </p:nvSpPr>
        <p:spPr>
          <a:xfrm>
            <a:off x="0" y="4514850"/>
            <a:ext cx="5208105" cy="1451112"/>
          </a:xfrm>
        </p:spPr>
        <p:txBody>
          <a:bodyPr>
            <a:noAutofit/>
          </a:bodyPr>
          <a:lstStyle/>
          <a:p>
            <a:r>
              <a:rPr lang="ru-RU" sz="1500" b="1" dirty="0">
                <a:solidFill>
                  <a:schemeClr val="accent6">
                    <a:lumMod val="50000"/>
                  </a:schemeClr>
                </a:solidFill>
              </a:rPr>
              <a:t>Авторы проекта: </a:t>
            </a:r>
          </a:p>
          <a:p>
            <a:r>
              <a:rPr lang="ru-RU" sz="1500" b="1" dirty="0">
                <a:solidFill>
                  <a:schemeClr val="tx1"/>
                </a:solidFill>
              </a:rPr>
              <a:t>В. М. Волченко, заведующий МАДОУ д/с № 439, СЗД;</a:t>
            </a:r>
          </a:p>
          <a:p>
            <a:r>
              <a:rPr lang="ru-RU" sz="1500" b="1" dirty="0">
                <a:solidFill>
                  <a:schemeClr val="tx1"/>
                </a:solidFill>
              </a:rPr>
              <a:t>Л. Н. Галкина, старший воспитатель, высшая кв. кат.;</a:t>
            </a:r>
          </a:p>
          <a:p>
            <a:r>
              <a:rPr lang="ru-RU" sz="1500" b="1" dirty="0">
                <a:solidFill>
                  <a:schemeClr val="tx1"/>
                </a:solidFill>
              </a:rPr>
              <a:t>Н. А. Аксёнова, делопроизводитель</a:t>
            </a:r>
          </a:p>
        </p:txBody>
      </p:sp>
    </p:spTree>
    <p:extLst>
      <p:ext uri="{BB962C8B-B14F-4D97-AF65-F5344CB8AC3E}">
        <p14:creationId xmlns:p14="http://schemas.microsoft.com/office/powerpoint/2010/main" val="2348317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910959" y="0"/>
            <a:ext cx="7773338" cy="636105"/>
          </a:xfrm>
        </p:spPr>
        <p:txBody>
          <a:bodyPr/>
          <a:lstStyle/>
          <a:p>
            <a:r>
              <a:rPr lang="ru-RU" sz="2400" b="1" dirty="0">
                <a:solidFill>
                  <a:srgbClr val="A35DD1">
                    <a:lumMod val="50000"/>
                  </a:srgbClr>
                </a:solidFill>
              </a:rPr>
              <a:t>Мероприятия основного этапа</a:t>
            </a:r>
            <a:endParaRPr lang="ru-RU" dirty="0"/>
          </a:p>
        </p:txBody>
      </p:sp>
      <p:pic>
        <p:nvPicPr>
          <p:cNvPr id="11" name="Объект 10"/>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71905" y="521295"/>
            <a:ext cx="4161555" cy="3121166"/>
          </a:xfrm>
          <a:prstGeom prst="rect">
            <a:avLst/>
          </a:prstGeom>
          <a:ln>
            <a:noFill/>
          </a:ln>
          <a:effectLst>
            <a:softEdge rad="112500"/>
          </a:effectLst>
        </p:spPr>
      </p:pic>
      <p:pic>
        <p:nvPicPr>
          <p:cNvPr id="12" name="Объект 11"/>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40404" y="521295"/>
            <a:ext cx="4153677" cy="3115257"/>
          </a:xfrm>
          <a:prstGeom prst="rect">
            <a:avLst/>
          </a:prstGeom>
          <a:ln>
            <a:noFill/>
          </a:ln>
          <a:effectLst>
            <a:softEdge rad="112500"/>
          </a:effectLst>
        </p:spPr>
      </p:pic>
      <p:pic>
        <p:nvPicPr>
          <p:cNvPr id="13"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51" y="3636552"/>
            <a:ext cx="4221765" cy="3166324"/>
          </a:xfrm>
          <a:prstGeom prst="rect">
            <a:avLst/>
          </a:prstGeom>
          <a:ln>
            <a:noFill/>
          </a:ln>
          <a:effectLst>
            <a:softEdge rad="112500"/>
          </a:effectLst>
        </p:spPr>
      </p:pic>
      <p:sp>
        <p:nvSpPr>
          <p:cNvPr id="2" name="Волна 1"/>
          <p:cNvSpPr/>
          <p:nvPr/>
        </p:nvSpPr>
        <p:spPr>
          <a:xfrm>
            <a:off x="5319746" y="4157847"/>
            <a:ext cx="2994991" cy="1737727"/>
          </a:xfrm>
          <a:prstGeom prst="wav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Мастер-класс </a:t>
            </a:r>
          </a:p>
          <a:p>
            <a:pPr algn="ctr"/>
            <a:r>
              <a:rPr lang="ru-RU" sz="2400" b="1" dirty="0" smtClean="0">
                <a:solidFill>
                  <a:schemeClr val="tx1"/>
                </a:solidFill>
              </a:rPr>
              <a:t>«Сервировка стола»</a:t>
            </a:r>
            <a:endParaRPr lang="ru-RU" sz="2400" b="1" dirty="0">
              <a:solidFill>
                <a:schemeClr val="tx1"/>
              </a:solidFill>
            </a:endParaRPr>
          </a:p>
        </p:txBody>
      </p:sp>
    </p:spTree>
    <p:extLst>
      <p:ext uri="{BB962C8B-B14F-4D97-AF65-F5344CB8AC3E}">
        <p14:creationId xmlns:p14="http://schemas.microsoft.com/office/powerpoint/2010/main" val="3949110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330" y="169699"/>
            <a:ext cx="7773338" cy="380939"/>
          </a:xfrm>
        </p:spPr>
        <p:txBody>
          <a:bodyPr>
            <a:normAutofit fontScale="90000"/>
          </a:bodyPr>
          <a:lstStyle/>
          <a:p>
            <a:r>
              <a:rPr lang="ru-RU" b="1" dirty="0">
                <a:solidFill>
                  <a:schemeClr val="accent6">
                    <a:lumMod val="50000"/>
                  </a:schemeClr>
                </a:solidFill>
              </a:rPr>
              <a:t>Ожидаемые результаты</a:t>
            </a:r>
          </a:p>
        </p:txBody>
      </p:sp>
      <p:sp>
        <p:nvSpPr>
          <p:cNvPr id="3" name="Объект 2"/>
          <p:cNvSpPr>
            <a:spLocks noGrp="1"/>
          </p:cNvSpPr>
          <p:nvPr>
            <p:ph sz="quarter" idx="13"/>
          </p:nvPr>
        </p:nvSpPr>
        <p:spPr>
          <a:xfrm>
            <a:off x="224287" y="707366"/>
            <a:ext cx="8626415" cy="5676181"/>
          </a:xfrm>
        </p:spPr>
        <p:txBody>
          <a:bodyPr>
            <a:normAutofit/>
          </a:bodyPr>
          <a:lstStyle/>
          <a:p>
            <a:pPr>
              <a:buFont typeface="Wingdings" panose="05000000000000000000" pitchFamily="2" charset="2"/>
              <a:buChar char="Ø"/>
            </a:pPr>
            <a:r>
              <a:rPr lang="ru-RU" sz="1800" dirty="0" smtClean="0"/>
              <a:t>выход </a:t>
            </a:r>
            <a:r>
              <a:rPr lang="ru-RU" sz="1800" dirty="0"/>
              <a:t>дошкольного учреждения на качественно новый уровень в вопросах разработки и внедрения эффективной модели организации методической работы с учебно-вспомогательным персоналом дошкольной организации;</a:t>
            </a:r>
          </a:p>
          <a:p>
            <a:pPr>
              <a:buFont typeface="Wingdings" panose="05000000000000000000" pitchFamily="2" charset="2"/>
              <a:buChar char="Ø"/>
            </a:pPr>
            <a:r>
              <a:rPr lang="ru-RU" sz="1800" dirty="0" smtClean="0"/>
              <a:t> </a:t>
            </a:r>
            <a:r>
              <a:rPr lang="ru-RU" sz="1800" dirty="0"/>
              <a:t>создание инновационного «продукта» в виде «рабочего» комплекта методического материала по повышению психолого-педагогической компетентности младших воспитателей ДОУ в вопросах взаимодействия с дошкольниками 2 – 7 лет и их развития;</a:t>
            </a:r>
          </a:p>
          <a:p>
            <a:pPr>
              <a:buFont typeface="Wingdings" panose="05000000000000000000" pitchFamily="2" charset="2"/>
              <a:buChar char="Ø"/>
            </a:pPr>
            <a:r>
              <a:rPr lang="ru-RU" sz="1800" dirty="0" smtClean="0"/>
              <a:t>развитие </a:t>
            </a:r>
            <a:r>
              <a:rPr lang="ru-RU" sz="1800" dirty="0"/>
              <a:t>навыков эффективной коммуникации позволит минимизировать конфликтные ситуации среди сотрудников ДОУ и в отношениях с родителями воспитанников;</a:t>
            </a:r>
          </a:p>
          <a:p>
            <a:pPr>
              <a:buFont typeface="Wingdings" panose="05000000000000000000" pitchFamily="2" charset="2"/>
              <a:buChar char="Ø"/>
            </a:pPr>
            <a:r>
              <a:rPr lang="ru-RU" sz="1800" dirty="0" smtClean="0"/>
              <a:t>закрепление </a:t>
            </a:r>
            <a:r>
              <a:rPr lang="ru-RU" sz="1800" dirty="0"/>
              <a:t>в профессии грамотных специалистов; </a:t>
            </a:r>
          </a:p>
          <a:p>
            <a:pPr>
              <a:buFont typeface="Wingdings" panose="05000000000000000000" pitchFamily="2" charset="2"/>
              <a:buChar char="Ø"/>
            </a:pPr>
            <a:r>
              <a:rPr lang="ru-RU" sz="1800" dirty="0" smtClean="0"/>
              <a:t>приобщение </a:t>
            </a:r>
            <a:r>
              <a:rPr lang="ru-RU" sz="1800" dirty="0"/>
              <a:t>к педагогической деятельности учебно-вспомогательного персонала создаст условия для профессионального роста младших воспитателей</a:t>
            </a:r>
            <a:r>
              <a:rPr lang="ru-RU" sz="1800" dirty="0" smtClean="0"/>
              <a:t>.</a:t>
            </a:r>
            <a:endParaRPr lang="ru-RU" sz="1800" dirty="0"/>
          </a:p>
        </p:txBody>
      </p:sp>
    </p:spTree>
    <p:extLst>
      <p:ext uri="{BB962C8B-B14F-4D97-AF65-F5344CB8AC3E}">
        <p14:creationId xmlns:p14="http://schemas.microsoft.com/office/powerpoint/2010/main" val="2676686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764845" y="973269"/>
            <a:ext cx="7773338" cy="351121"/>
          </a:xfrm>
        </p:spPr>
        <p:txBody>
          <a:bodyPr>
            <a:normAutofit fontScale="90000"/>
          </a:bodyPr>
          <a:lstStyle/>
          <a:p>
            <a:r>
              <a:rPr lang="ru-RU" b="1" dirty="0" smtClean="0">
                <a:solidFill>
                  <a:schemeClr val="accent6">
                    <a:lumMod val="50000"/>
                  </a:schemeClr>
                </a:solidFill>
              </a:rPr>
              <a:t>Заключительный этап</a:t>
            </a:r>
            <a:endParaRPr lang="ru-RU" b="1" dirty="0">
              <a:solidFill>
                <a:schemeClr val="accent6">
                  <a:lumMod val="50000"/>
                </a:schemeClr>
              </a:solidFill>
            </a:endParaRPr>
          </a:p>
        </p:txBody>
      </p:sp>
      <p:sp>
        <p:nvSpPr>
          <p:cNvPr id="6" name="Объект 5"/>
          <p:cNvSpPr>
            <a:spLocks noGrp="1"/>
          </p:cNvSpPr>
          <p:nvPr>
            <p:ph sz="quarter" idx="13"/>
          </p:nvPr>
        </p:nvSpPr>
        <p:spPr>
          <a:xfrm>
            <a:off x="685330" y="1483416"/>
            <a:ext cx="7772870" cy="3717234"/>
          </a:xfrm>
        </p:spPr>
        <p:txBody>
          <a:bodyPr>
            <a:normAutofit lnSpcReduction="10000"/>
          </a:bodyPr>
          <a:lstStyle/>
          <a:p>
            <a:pPr lvl="0">
              <a:buFont typeface="Wingdings" panose="05000000000000000000" pitchFamily="2" charset="2"/>
              <a:buChar char="Ø"/>
            </a:pPr>
            <a:r>
              <a:rPr lang="ru-RU" sz="2100" dirty="0">
                <a:solidFill>
                  <a:prstClr val="black"/>
                </a:solidFill>
              </a:rPr>
              <a:t>мониторинг психолого-педагогической компетентности младших воспитателей ДОУ в вопросах взаимодействия с дошкольниками 2 – 7 лет и их развития; </a:t>
            </a:r>
          </a:p>
          <a:p>
            <a:pPr lvl="0">
              <a:buFont typeface="Wingdings" panose="05000000000000000000" pitchFamily="2" charset="2"/>
              <a:buChar char="Ø"/>
            </a:pPr>
            <a:r>
              <a:rPr lang="ru-RU" sz="2100" dirty="0">
                <a:solidFill>
                  <a:prstClr val="black"/>
                </a:solidFill>
              </a:rPr>
              <a:t>опрос младших воспитателей с целью оценки эффективности встреч;</a:t>
            </a:r>
          </a:p>
          <a:p>
            <a:pPr lvl="0">
              <a:buFont typeface="Wingdings" panose="05000000000000000000" pitchFamily="2" charset="2"/>
              <a:buChar char="Ø"/>
            </a:pPr>
            <a:r>
              <a:rPr lang="ru-RU" sz="2100" dirty="0">
                <a:solidFill>
                  <a:prstClr val="black"/>
                </a:solidFill>
              </a:rPr>
              <a:t>оформление результатов: описание полученной модели, публикация наработок в СМИ, включение наработок в общеобразовательную программу ДОУ.</a:t>
            </a:r>
            <a:r>
              <a:rPr lang="ru-RU" sz="2100" b="1" i="1" dirty="0">
                <a:solidFill>
                  <a:prstClr val="black"/>
                </a:solidFill>
              </a:rPr>
              <a:t> </a:t>
            </a:r>
            <a:endParaRPr lang="ru-RU" sz="2100" dirty="0">
              <a:solidFill>
                <a:prstClr val="black"/>
              </a:solidFill>
            </a:endParaRPr>
          </a:p>
          <a:p>
            <a:endParaRPr lang="ru-RU" dirty="0"/>
          </a:p>
        </p:txBody>
      </p:sp>
    </p:spTree>
    <p:extLst>
      <p:ext uri="{BB962C8B-B14F-4D97-AF65-F5344CB8AC3E}">
        <p14:creationId xmlns:p14="http://schemas.microsoft.com/office/powerpoint/2010/main" val="3766404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332" y="1321138"/>
            <a:ext cx="7773338" cy="2965112"/>
          </a:xfrm>
        </p:spPr>
        <p:txBody>
          <a:bodyPr/>
          <a:lstStyle/>
          <a:p>
            <a:r>
              <a:rPr lang="ru-RU" b="1" dirty="0" smtClean="0">
                <a:solidFill>
                  <a:schemeClr val="accent6">
                    <a:lumMod val="50000"/>
                  </a:schemeClr>
                </a:solidFill>
              </a:rPr>
              <a:t>Спасибо за внимание </a:t>
            </a:r>
            <a:br>
              <a:rPr lang="ru-RU" b="1" dirty="0" smtClean="0">
                <a:solidFill>
                  <a:schemeClr val="accent6">
                    <a:lumMod val="50000"/>
                  </a:schemeClr>
                </a:solidFill>
              </a:rPr>
            </a:br>
            <a:r>
              <a:rPr lang="ru-RU" b="1" dirty="0">
                <a:solidFill>
                  <a:schemeClr val="accent6">
                    <a:lumMod val="50000"/>
                  </a:schemeClr>
                </a:solidFill>
              </a:rPr>
              <a:t/>
            </a:r>
            <a:br>
              <a:rPr lang="ru-RU" b="1" dirty="0">
                <a:solidFill>
                  <a:schemeClr val="accent6">
                    <a:lumMod val="50000"/>
                  </a:schemeClr>
                </a:solidFill>
              </a:rPr>
            </a:br>
            <a:r>
              <a:rPr lang="ru-RU" b="1" dirty="0" smtClean="0">
                <a:solidFill>
                  <a:schemeClr val="accent6">
                    <a:lumMod val="50000"/>
                  </a:schemeClr>
                </a:solidFill>
              </a:rPr>
              <a:t/>
            </a:r>
            <a:br>
              <a:rPr lang="ru-RU" b="1" dirty="0" smtClean="0">
                <a:solidFill>
                  <a:schemeClr val="accent6">
                    <a:lumMod val="50000"/>
                  </a:schemeClr>
                </a:solidFill>
              </a:rPr>
            </a:br>
            <a:r>
              <a:rPr lang="ru-RU" b="1" dirty="0" smtClean="0">
                <a:solidFill>
                  <a:schemeClr val="accent6">
                    <a:lumMod val="50000"/>
                  </a:schemeClr>
                </a:solidFill>
              </a:rPr>
              <a:t>с удовольствием отвечу на ваши вопросы</a:t>
            </a:r>
            <a:endParaRPr lang="ru-RU" b="1" dirty="0">
              <a:solidFill>
                <a:schemeClr val="accent6">
                  <a:lumMod val="50000"/>
                </a:schemeClr>
              </a:solidFill>
            </a:endParaRPr>
          </a:p>
        </p:txBody>
      </p:sp>
    </p:spTree>
    <p:extLst>
      <p:ext uri="{BB962C8B-B14F-4D97-AF65-F5344CB8AC3E}">
        <p14:creationId xmlns:p14="http://schemas.microsoft.com/office/powerpoint/2010/main" val="243223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0984" y="73302"/>
            <a:ext cx="7773338" cy="695740"/>
          </a:xfrm>
        </p:spPr>
        <p:txBody>
          <a:bodyPr>
            <a:normAutofit/>
          </a:bodyPr>
          <a:lstStyle/>
          <a:p>
            <a:r>
              <a:rPr lang="ru-RU" b="1" dirty="0" smtClean="0">
                <a:solidFill>
                  <a:schemeClr val="accent6">
                    <a:lumMod val="50000"/>
                  </a:schemeClr>
                </a:solidFill>
              </a:rPr>
              <a:t>Актуальность проекта</a:t>
            </a:r>
            <a:endParaRPr lang="ru-RU" b="1" dirty="0">
              <a:solidFill>
                <a:schemeClr val="accent6">
                  <a:lumMod val="50000"/>
                </a:schemeClr>
              </a:solidFill>
            </a:endParaRPr>
          </a:p>
        </p:txBody>
      </p:sp>
      <p:sp>
        <p:nvSpPr>
          <p:cNvPr id="8" name="Объект 7"/>
          <p:cNvSpPr>
            <a:spLocks noGrp="1"/>
          </p:cNvSpPr>
          <p:nvPr>
            <p:ph sz="quarter" idx="13"/>
          </p:nvPr>
        </p:nvSpPr>
        <p:spPr>
          <a:xfrm>
            <a:off x="164802" y="852317"/>
            <a:ext cx="6378079" cy="5601492"/>
          </a:xfrm>
        </p:spPr>
        <p:txBody>
          <a:bodyPr>
            <a:normAutofit fontScale="92500"/>
          </a:bodyPr>
          <a:lstStyle/>
          <a:p>
            <a:pPr marL="257175" indent="-257175" algn="just">
              <a:lnSpc>
                <a:spcPct val="150000"/>
              </a:lnSpc>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участие в организации деятельности воспитанников, в проведении занятий, организуемых воспитателем;</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50000"/>
              </a:lnSpc>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участие в работе по профилактике отклоняющегося поведения и вредных привычек у воспитанников;</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50000"/>
              </a:lnSpc>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совместно с медицинскими работниками и под руководством воспитателя обеспечивать сохранение и укрепление здоровья детей, проведение мероприятий, способствующих их психофизическому развитию, соблюдение ими режима дня возрастной группы;</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50000"/>
              </a:lnSpc>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организовывать работу по привитию воспитанникам культурно-гигиенических навыков и навыков самообслуживания;</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gn="just">
              <a:lnSpc>
                <a:spcPct val="150000"/>
              </a:lnSpc>
              <a:buFont typeface="Wingdings" panose="05000000000000000000" pitchFamily="2" charset="2"/>
              <a:buChar char=""/>
            </a:pPr>
            <a:r>
              <a:rPr lang="ru-RU" dirty="0">
                <a:latin typeface="Times New Roman" panose="02020603050405020304" pitchFamily="18" charset="0"/>
                <a:ea typeface="Calibri" panose="020F0502020204030204" pitchFamily="34" charset="0"/>
                <a:cs typeface="Times New Roman" panose="02020603050405020304" pitchFamily="18" charset="0"/>
              </a:rPr>
              <a:t>взаимодействовать с родителями воспитанников (законными представителями) в вопросах своей компетенции.</a:t>
            </a:r>
            <a:endParaRPr lang="ru-RU" sz="12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4" name="Объект 7"/>
          <p:cNvPicPr>
            <a:picLocks noChangeAspect="1"/>
          </p:cNvPicPr>
          <p:nvPr/>
        </p:nvPicPr>
        <p:blipFill rotWithShape="1">
          <a:blip r:embed="rId2" cstate="print">
            <a:extLst>
              <a:ext uri="{28A0092B-C50C-407E-A947-70E740481C1C}">
                <a14:useLocalDpi xmlns:a14="http://schemas.microsoft.com/office/drawing/2010/main" val="0"/>
              </a:ext>
            </a:extLst>
          </a:blip>
          <a:srcRect r="8689"/>
          <a:stretch/>
        </p:blipFill>
        <p:spPr>
          <a:xfrm rot="16200000">
            <a:off x="6263610" y="928626"/>
            <a:ext cx="3126719" cy="2568177"/>
          </a:xfrm>
          <a:prstGeom prst="rect">
            <a:avLst/>
          </a:prstGeom>
          <a:ln>
            <a:noFill/>
          </a:ln>
          <a:effectLst>
            <a:softEdge rad="112500"/>
          </a:effectLst>
        </p:spPr>
      </p:pic>
    </p:spTree>
    <p:extLst>
      <p:ext uri="{BB962C8B-B14F-4D97-AF65-F5344CB8AC3E}">
        <p14:creationId xmlns:p14="http://schemas.microsoft.com/office/powerpoint/2010/main" val="218526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68814" y="964011"/>
            <a:ext cx="3109694" cy="611821"/>
          </a:xfrm>
        </p:spPr>
        <p:txBody>
          <a:bodyPr>
            <a:normAutofit fontScale="90000"/>
          </a:bodyPr>
          <a:lstStyle/>
          <a:p>
            <a:r>
              <a:rPr lang="ru-RU" b="1" dirty="0">
                <a:solidFill>
                  <a:schemeClr val="accent6">
                    <a:lumMod val="50000"/>
                  </a:schemeClr>
                </a:solidFill>
                <a:latin typeface="Times New Roman" panose="02020603050405020304" pitchFamily="18" charset="0"/>
                <a:ea typeface="Times New Roman" panose="02020603050405020304" pitchFamily="18" charset="0"/>
              </a:rPr>
              <a:t>Данный проект необходим: </a:t>
            </a:r>
            <a:endParaRPr lang="ru-RU" b="1" dirty="0">
              <a:solidFill>
                <a:schemeClr val="accent6">
                  <a:lumMod val="50000"/>
                </a:schemeClr>
              </a:solidFill>
            </a:endParaRPr>
          </a:p>
        </p:txBody>
      </p:sp>
      <p:pic>
        <p:nvPicPr>
          <p:cNvPr id="1026" name="Picture 2" descr="http://mananews.ru/wp-content/uploads/2013/10/IMG_0592.jpg"/>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val="0"/>
              </a:ext>
            </a:extLst>
          </a:blip>
          <a:stretch/>
        </p:blipFill>
        <p:spPr bwMode="auto">
          <a:xfrm>
            <a:off x="86273" y="1407579"/>
            <a:ext cx="1882541" cy="1467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Объект 4"/>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115185" y="2874638"/>
            <a:ext cx="1923607" cy="1282404"/>
          </a:xfrm>
          <a:prstGeom prst="rect">
            <a:avLst/>
          </a:prstGeom>
          <a:ln>
            <a:noFill/>
          </a:ln>
          <a:effectLst>
            <a:softEdge rad="112500"/>
          </a:effectLst>
        </p:spPr>
      </p:pic>
      <p:pic>
        <p:nvPicPr>
          <p:cNvPr id="8" name="Объект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81619"/>
            <a:ext cx="2192784" cy="1644588"/>
          </a:xfrm>
          <a:prstGeom prst="rect">
            <a:avLst/>
          </a:prstGeom>
          <a:ln>
            <a:noFill/>
          </a:ln>
          <a:effectLst>
            <a:softEdge rad="112500"/>
          </a:effectLst>
        </p:spPr>
      </p:pic>
      <p:pic>
        <p:nvPicPr>
          <p:cNvPr id="9" name="Объект 7"/>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179" t="13535" r="4796" b="11445"/>
          <a:stretch/>
        </p:blipFill>
        <p:spPr>
          <a:xfrm>
            <a:off x="5354522" y="857250"/>
            <a:ext cx="3789479" cy="2368424"/>
          </a:xfrm>
          <a:prstGeom prst="rect">
            <a:avLst/>
          </a:prstGeom>
          <a:ln>
            <a:noFill/>
          </a:ln>
          <a:effectLst>
            <a:softEdge rad="112500"/>
          </a:effectLst>
        </p:spPr>
      </p:pic>
      <p:pic>
        <p:nvPicPr>
          <p:cNvPr id="10" name="Объект 4"/>
          <p:cNvPicPr>
            <a:picLocks noChangeAspect="1"/>
          </p:cNvPicPr>
          <p:nvPr/>
        </p:nvPicPr>
        <p:blipFill rotWithShape="1">
          <a:blip r:embed="rId7" cstate="print">
            <a:extLst>
              <a:ext uri="{28A0092B-C50C-407E-A947-70E740481C1C}">
                <a14:useLocalDpi xmlns:a14="http://schemas.microsoft.com/office/drawing/2010/main" val="0"/>
              </a:ext>
            </a:extLst>
          </a:blip>
          <a:srcRect l="7609" t="14557" r="38427" b="23039"/>
          <a:stretch/>
        </p:blipFill>
        <p:spPr>
          <a:xfrm>
            <a:off x="6307682" y="3540816"/>
            <a:ext cx="2836319" cy="2459935"/>
          </a:xfrm>
          <a:prstGeom prst="rect">
            <a:avLst/>
          </a:prstGeom>
          <a:ln>
            <a:noFill/>
          </a:ln>
          <a:effectLst>
            <a:softEdge rad="112500"/>
          </a:effectLst>
        </p:spPr>
      </p:pic>
      <p:sp>
        <p:nvSpPr>
          <p:cNvPr id="11" name="Прямоугольная выноска 10"/>
          <p:cNvSpPr/>
          <p:nvPr/>
        </p:nvSpPr>
        <p:spPr>
          <a:xfrm>
            <a:off x="2017643" y="1647721"/>
            <a:ext cx="1977887" cy="1048268"/>
          </a:xfrm>
          <a:prstGeom prst="wedgeRectCallout">
            <a:avLst>
              <a:gd name="adj1" fmla="val -78600"/>
              <a:gd name="adj2" fmla="val -5485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Times New Roman" panose="02020603050405020304" pitchFamily="18" charset="0"/>
                <a:cs typeface="Times New Roman" panose="02020603050405020304" pitchFamily="18" charset="0"/>
              </a:rPr>
              <a:t>Личностный и профессиональный рост</a:t>
            </a:r>
          </a:p>
        </p:txBody>
      </p:sp>
      <p:sp>
        <p:nvSpPr>
          <p:cNvPr id="13" name="Прямоугольная выноска 12"/>
          <p:cNvSpPr/>
          <p:nvPr/>
        </p:nvSpPr>
        <p:spPr>
          <a:xfrm>
            <a:off x="2157269" y="3225673"/>
            <a:ext cx="1977887" cy="1048268"/>
          </a:xfrm>
          <a:prstGeom prst="wedgeRectCallout">
            <a:avLst>
              <a:gd name="adj1" fmla="val -83123"/>
              <a:gd name="adj2" fmla="val 1530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Times New Roman" panose="02020603050405020304" pitchFamily="18" charset="0"/>
                <a:cs typeface="Times New Roman" panose="02020603050405020304" pitchFamily="18" charset="0"/>
              </a:rPr>
              <a:t>стабильность и эффективность работы коллектива</a:t>
            </a:r>
          </a:p>
        </p:txBody>
      </p:sp>
      <p:sp>
        <p:nvSpPr>
          <p:cNvPr id="14" name="Прямоугольная выноска 13"/>
          <p:cNvSpPr/>
          <p:nvPr/>
        </p:nvSpPr>
        <p:spPr>
          <a:xfrm>
            <a:off x="2234159" y="4532678"/>
            <a:ext cx="1977887" cy="1048268"/>
          </a:xfrm>
          <a:prstGeom prst="wedgeRectCallout">
            <a:avLst>
              <a:gd name="adj1" fmla="val -65032"/>
              <a:gd name="adj2" fmla="val 437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Times New Roman" panose="02020603050405020304" pitchFamily="18" charset="0"/>
                <a:cs typeface="Times New Roman" panose="02020603050405020304" pitchFamily="18" charset="0"/>
              </a:rPr>
              <a:t>надёжный помощник и партнёр</a:t>
            </a:r>
          </a:p>
        </p:txBody>
      </p:sp>
      <p:sp>
        <p:nvSpPr>
          <p:cNvPr id="15" name="Прямоугольная выноска 14"/>
          <p:cNvSpPr/>
          <p:nvPr/>
        </p:nvSpPr>
        <p:spPr>
          <a:xfrm>
            <a:off x="4253633" y="3326885"/>
            <a:ext cx="1977887" cy="1048268"/>
          </a:xfrm>
          <a:prstGeom prst="wedgeRectCallout">
            <a:avLst>
              <a:gd name="adj1" fmla="val 37480"/>
              <a:gd name="adj2" fmla="val -9183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Times New Roman" panose="02020603050405020304" pitchFamily="18" charset="0"/>
                <a:cs typeface="Times New Roman" panose="02020603050405020304" pitchFamily="18" charset="0"/>
              </a:rPr>
              <a:t>Интересная жизнь в детском саду</a:t>
            </a:r>
          </a:p>
        </p:txBody>
      </p:sp>
      <p:sp>
        <p:nvSpPr>
          <p:cNvPr id="16" name="Прямоугольная выноска 15"/>
          <p:cNvSpPr/>
          <p:nvPr/>
        </p:nvSpPr>
        <p:spPr>
          <a:xfrm>
            <a:off x="4329796" y="4880593"/>
            <a:ext cx="1977887" cy="1048268"/>
          </a:xfrm>
          <a:prstGeom prst="wedgeRectCallout">
            <a:avLst>
              <a:gd name="adj1" fmla="val 67631"/>
              <a:gd name="adj2" fmla="val -10037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b="1" dirty="0">
                <a:solidFill>
                  <a:schemeClr val="tx1"/>
                </a:solidFill>
                <a:latin typeface="Times New Roman" panose="02020603050405020304" pitchFamily="18" charset="0"/>
                <a:cs typeface="Times New Roman" panose="02020603050405020304" pitchFamily="18" charset="0"/>
              </a:rPr>
              <a:t>Рядом с детьми грамотные специалисты</a:t>
            </a:r>
          </a:p>
        </p:txBody>
      </p:sp>
    </p:spTree>
    <p:extLst>
      <p:ext uri="{BB962C8B-B14F-4D97-AF65-F5344CB8AC3E}">
        <p14:creationId xmlns:p14="http://schemas.microsoft.com/office/powerpoint/2010/main" val="2984323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332" y="936763"/>
            <a:ext cx="7773338" cy="2117035"/>
          </a:xfrm>
        </p:spPr>
        <p:txBody>
          <a:bodyPr>
            <a:noAutofit/>
          </a:bodyPr>
          <a:lstStyle/>
          <a:p>
            <a:r>
              <a:rPr lang="ru-RU" sz="2100" b="1" dirty="0">
                <a:solidFill>
                  <a:schemeClr val="accent6">
                    <a:lumMod val="50000"/>
                  </a:schemeClr>
                </a:solidFill>
              </a:rPr>
              <a:t>Цель. создание эффективной системы методической работы, направленной на повышение психолого-педагогической компетентности младших воспитателей в вопросах взаимодействия с детьми дошкольного возраста и их родителями.</a:t>
            </a:r>
          </a:p>
        </p:txBody>
      </p:sp>
      <p:sp>
        <p:nvSpPr>
          <p:cNvPr id="3" name="Объект 2"/>
          <p:cNvSpPr>
            <a:spLocks noGrp="1"/>
          </p:cNvSpPr>
          <p:nvPr>
            <p:ph sz="quarter" idx="13"/>
          </p:nvPr>
        </p:nvSpPr>
        <p:spPr>
          <a:xfrm>
            <a:off x="159026" y="3053798"/>
            <a:ext cx="8835887" cy="2782957"/>
          </a:xfrm>
        </p:spPr>
        <p:txBody>
          <a:bodyPr>
            <a:normAutofit fontScale="92500"/>
          </a:bodyPr>
          <a:lstStyle/>
          <a:p>
            <a:pPr marL="0" indent="0">
              <a:buNone/>
            </a:pPr>
            <a:r>
              <a:rPr lang="ru-RU" sz="1800" b="1" dirty="0"/>
              <a:t>1.Введение в профессию (для младших воспитателей со стажем работы до 1 года); </a:t>
            </a:r>
          </a:p>
          <a:p>
            <a:pPr marL="0" indent="0">
              <a:buNone/>
            </a:pPr>
            <a:r>
              <a:rPr lang="ru-RU" sz="1800" b="1" dirty="0"/>
              <a:t>2.повышение психолого-педагогической компетентности младших воспитателей в вопросах взаимодействия с детьми 2-7 лет; </a:t>
            </a:r>
          </a:p>
          <a:p>
            <a:pPr marL="0" indent="0">
              <a:buNone/>
            </a:pPr>
            <a:r>
              <a:rPr lang="ru-RU" sz="1800" b="1" dirty="0"/>
              <a:t>3.развитие умений эффективной коммуникации с родителями воспитанников; </a:t>
            </a:r>
          </a:p>
          <a:p>
            <a:pPr marL="0" indent="0">
              <a:buNone/>
            </a:pPr>
            <a:r>
              <a:rPr lang="ru-RU" sz="1800" b="1" dirty="0"/>
              <a:t>4.создание условий для профессионального роста младших воспитателей.</a:t>
            </a:r>
          </a:p>
          <a:p>
            <a:endParaRPr lang="ru-RU" b="1" dirty="0"/>
          </a:p>
        </p:txBody>
      </p:sp>
    </p:spTree>
    <p:extLst>
      <p:ext uri="{BB962C8B-B14F-4D97-AF65-F5344CB8AC3E}">
        <p14:creationId xmlns:p14="http://schemas.microsoft.com/office/powerpoint/2010/main" val="2569906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262" y="943452"/>
            <a:ext cx="7773338" cy="380939"/>
          </a:xfrm>
        </p:spPr>
        <p:txBody>
          <a:bodyPr>
            <a:normAutofit fontScale="90000"/>
          </a:bodyPr>
          <a:lstStyle/>
          <a:p>
            <a:r>
              <a:rPr lang="ru-RU" b="1" dirty="0" smtClean="0">
                <a:solidFill>
                  <a:schemeClr val="accent6">
                    <a:lumMod val="50000"/>
                  </a:schemeClr>
                </a:solidFill>
              </a:rPr>
              <a:t>Модель организации работы школы</a:t>
            </a:r>
            <a:endParaRPr lang="ru-RU" b="1" dirty="0">
              <a:solidFill>
                <a:schemeClr val="accent6">
                  <a:lumMod val="50000"/>
                </a:schemeClr>
              </a:solidFill>
            </a:endParaRPr>
          </a:p>
        </p:txBody>
      </p:sp>
      <p:graphicFrame>
        <p:nvGraphicFramePr>
          <p:cNvPr id="9" name="Объект 8"/>
          <p:cNvGraphicFramePr>
            <a:graphicFrameLocks noGrp="1"/>
          </p:cNvGraphicFramePr>
          <p:nvPr>
            <p:ph sz="quarter" idx="13"/>
            <p:extLst>
              <p:ext uri="{D42A27DB-BD31-4B8C-83A1-F6EECF244321}">
                <p14:modId xmlns:p14="http://schemas.microsoft.com/office/powerpoint/2010/main" val="763194880"/>
              </p:ext>
            </p:extLst>
          </p:nvPr>
        </p:nvGraphicFramePr>
        <p:xfrm>
          <a:off x="1023262" y="1443245"/>
          <a:ext cx="7772400" cy="4294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Двойная стрелка вверх/вниз 9"/>
          <p:cNvSpPr/>
          <p:nvPr/>
        </p:nvSpPr>
        <p:spPr>
          <a:xfrm>
            <a:off x="1" y="1443244"/>
            <a:ext cx="1331843" cy="398600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u-RU" sz="1350" b="1" dirty="0">
                <a:solidFill>
                  <a:schemeClr val="tx1"/>
                </a:solidFill>
              </a:rPr>
              <a:t>проект</a:t>
            </a:r>
          </a:p>
        </p:txBody>
      </p:sp>
      <p:sp>
        <p:nvSpPr>
          <p:cNvPr id="11" name="Прямоугольник 10"/>
          <p:cNvSpPr/>
          <p:nvPr/>
        </p:nvSpPr>
        <p:spPr>
          <a:xfrm>
            <a:off x="6122506" y="4514850"/>
            <a:ext cx="203752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ru-RU" sz="1500" b="1" dirty="0">
              <a:solidFill>
                <a:schemeClr val="tx1"/>
              </a:solidFill>
            </a:endParaRPr>
          </a:p>
        </p:txBody>
      </p:sp>
      <p:pic>
        <p:nvPicPr>
          <p:cNvPr id="6" name="Объект 6"/>
          <p:cNvPicPr>
            <a:picLocks noChangeAspect="1"/>
          </p:cNvPicPr>
          <p:nvPr/>
        </p:nvPicPr>
        <p:blipFill rotWithShape="1">
          <a:blip r:embed="rId7" cstate="print">
            <a:extLst>
              <a:ext uri="{28A0092B-C50C-407E-A947-70E740481C1C}">
                <a14:useLocalDpi xmlns:a14="http://schemas.microsoft.com/office/drawing/2010/main" val="0"/>
              </a:ext>
            </a:extLst>
          </a:blip>
          <a:srcRect l="33670" t="27478" r="29297" b="45757"/>
          <a:stretch/>
        </p:blipFill>
        <p:spPr>
          <a:xfrm>
            <a:off x="6122506" y="4514850"/>
            <a:ext cx="2037521" cy="1104452"/>
          </a:xfrm>
          <a:prstGeom prst="rect">
            <a:avLst/>
          </a:prstGeom>
        </p:spPr>
      </p:pic>
    </p:spTree>
    <p:extLst>
      <p:ext uri="{BB962C8B-B14F-4D97-AF65-F5344CB8AC3E}">
        <p14:creationId xmlns:p14="http://schemas.microsoft.com/office/powerpoint/2010/main" val="3755942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610" y="194642"/>
            <a:ext cx="7773338" cy="755375"/>
          </a:xfrm>
        </p:spPr>
        <p:txBody>
          <a:bodyPr>
            <a:normAutofit fontScale="90000"/>
          </a:bodyPr>
          <a:lstStyle/>
          <a:p>
            <a:r>
              <a:rPr lang="ru-RU" b="1" dirty="0" smtClean="0">
                <a:solidFill>
                  <a:schemeClr val="accent6">
                    <a:lumMod val="50000"/>
                  </a:schemeClr>
                </a:solidFill>
              </a:rPr>
              <a:t>Нормативно-правовая основа </a:t>
            </a:r>
            <a:br>
              <a:rPr lang="ru-RU" b="1" dirty="0" smtClean="0">
                <a:solidFill>
                  <a:schemeClr val="accent6">
                    <a:lumMod val="50000"/>
                  </a:schemeClr>
                </a:solidFill>
              </a:rPr>
            </a:br>
            <a:r>
              <a:rPr lang="ru-RU" b="1" dirty="0" smtClean="0">
                <a:solidFill>
                  <a:schemeClr val="accent6">
                    <a:lumMod val="50000"/>
                  </a:schemeClr>
                </a:solidFill>
              </a:rPr>
              <a:t>для реализации проекта </a:t>
            </a:r>
            <a:endParaRPr lang="ru-RU" b="1" dirty="0">
              <a:solidFill>
                <a:schemeClr val="accent6">
                  <a:lumMod val="50000"/>
                </a:schemeClr>
              </a:solidFill>
            </a:endParaRPr>
          </a:p>
        </p:txBody>
      </p:sp>
      <p:sp>
        <p:nvSpPr>
          <p:cNvPr id="3" name="Объект 2"/>
          <p:cNvSpPr>
            <a:spLocks noGrp="1"/>
          </p:cNvSpPr>
          <p:nvPr>
            <p:ph sz="quarter" idx="13"/>
          </p:nvPr>
        </p:nvSpPr>
        <p:spPr>
          <a:xfrm>
            <a:off x="397565" y="1126435"/>
            <a:ext cx="8481392" cy="5526156"/>
          </a:xfrm>
        </p:spPr>
        <p:txBody>
          <a:bodyPr>
            <a:normAutofit/>
          </a:bodyPr>
          <a:lstStyle/>
          <a:p>
            <a:pPr>
              <a:buFont typeface="Wingdings" panose="05000000000000000000" pitchFamily="2" charset="2"/>
              <a:buChar char="Ø"/>
            </a:pPr>
            <a:r>
              <a:rPr lang="ru-RU" sz="1800" dirty="0" smtClean="0"/>
              <a:t>Конвенция о правах ребёнка (одобрена Генеральной Ассамблеей ООН 20 ноября 1989 г., подписана от имени СССР 26 января 1990 г., ратифицирована Верховным Советом СССР 13 июня 1990 г. Ратификационная грамота сдана на хранение Генеральному секретарю ООН 16 августа 1990 г.)</a:t>
            </a:r>
          </a:p>
          <a:p>
            <a:pPr>
              <a:buFont typeface="Wingdings" panose="05000000000000000000" pitchFamily="2" charset="2"/>
              <a:buChar char="Ø"/>
            </a:pPr>
            <a:r>
              <a:rPr lang="ru-RU" sz="1800" dirty="0" smtClean="0"/>
              <a:t>Закон РФ «Об образовании в Российской Федерации» (от 29.12.2012г. № 273-ФЗ)</a:t>
            </a:r>
          </a:p>
          <a:p>
            <a:pPr>
              <a:buFont typeface="Wingdings" panose="05000000000000000000" pitchFamily="2" charset="2"/>
              <a:buChar char="Ø"/>
            </a:pPr>
            <a:r>
              <a:rPr lang="ru-RU" sz="1800" dirty="0" smtClean="0"/>
              <a:t>Распоряжение Правительства РФ от 17 ноября 2008 г. N 1662-р О Концепции долгосрочного социально-экономического развития РФ на период до 2020 года.</a:t>
            </a:r>
          </a:p>
          <a:p>
            <a:pPr>
              <a:buFont typeface="Wingdings" panose="05000000000000000000" pitchFamily="2" charset="2"/>
              <a:buChar char="Ø"/>
            </a:pPr>
            <a:r>
              <a:rPr lang="ru-RU" sz="1800" dirty="0" smtClean="0"/>
              <a:t>Распоряжение от 23 апреля 2013 года N 192-рп Об утверждении плана мероприятий («дорожной карты») «Изменения в системе образования Новосибирской области, направленные на повышение эффективности и качества»</a:t>
            </a:r>
          </a:p>
          <a:p>
            <a:pPr marL="0" indent="0">
              <a:buNone/>
            </a:pPr>
            <a:endParaRPr lang="ru-RU" sz="1800" dirty="0"/>
          </a:p>
        </p:txBody>
      </p:sp>
    </p:spTree>
    <p:extLst>
      <p:ext uri="{BB962C8B-B14F-4D97-AF65-F5344CB8AC3E}">
        <p14:creationId xmlns:p14="http://schemas.microsoft.com/office/powerpoint/2010/main" val="1517507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331" y="1003086"/>
            <a:ext cx="7773338" cy="341182"/>
          </a:xfrm>
        </p:spPr>
        <p:txBody>
          <a:bodyPr>
            <a:normAutofit fontScale="90000"/>
          </a:bodyPr>
          <a:lstStyle/>
          <a:p>
            <a:r>
              <a:rPr lang="ru-RU" b="1" dirty="0" smtClean="0">
                <a:solidFill>
                  <a:schemeClr val="accent6">
                    <a:lumMod val="50000"/>
                  </a:schemeClr>
                </a:solidFill>
              </a:rPr>
              <a:t>Этапы реализации проекта</a:t>
            </a:r>
            <a:endParaRPr lang="ru-RU" b="1" dirty="0">
              <a:solidFill>
                <a:schemeClr val="accent6">
                  <a:lumMod val="50000"/>
                </a:schemeClr>
              </a:solidFill>
            </a:endParaRPr>
          </a:p>
        </p:txBody>
      </p:sp>
      <p:sp>
        <p:nvSpPr>
          <p:cNvPr id="3" name="Объект 2"/>
          <p:cNvSpPr>
            <a:spLocks noGrp="1"/>
          </p:cNvSpPr>
          <p:nvPr>
            <p:ph sz="quarter" idx="13"/>
          </p:nvPr>
        </p:nvSpPr>
        <p:spPr>
          <a:xfrm>
            <a:off x="387627" y="1841224"/>
            <a:ext cx="8418443" cy="3359426"/>
          </a:xfrm>
        </p:spPr>
        <p:txBody>
          <a:bodyPr/>
          <a:lstStyle/>
          <a:p>
            <a:pPr marL="257175" indent="-257175" algn="just">
              <a:lnSpc>
                <a:spcPct val="150000"/>
              </a:lnSpc>
              <a:buFont typeface="Wingdings" panose="05000000000000000000" pitchFamily="2" charset="2"/>
              <a:buChar char=""/>
            </a:pPr>
            <a:r>
              <a:rPr lang="ru-RU" sz="1800" b="1" dirty="0">
                <a:latin typeface="Times New Roman" panose="02020603050405020304" pitchFamily="18" charset="0"/>
                <a:ea typeface="Times New Roman" panose="02020603050405020304" pitchFamily="18" charset="0"/>
              </a:rPr>
              <a:t>Подготовительный – прогностический (сентябрь 2015г.)</a:t>
            </a:r>
            <a:endParaRPr lang="ru-RU" sz="1800" dirty="0"/>
          </a:p>
          <a:p>
            <a:pPr marL="257175" indent="-257175" algn="just">
              <a:lnSpc>
                <a:spcPct val="150000"/>
              </a:lnSpc>
              <a:buFont typeface="Wingdings" panose="05000000000000000000" pitchFamily="2" charset="2"/>
              <a:buChar char=""/>
            </a:pPr>
            <a:r>
              <a:rPr lang="ru-RU" sz="1800" b="1" dirty="0">
                <a:latin typeface="Times New Roman" panose="02020603050405020304" pitchFamily="18" charset="0"/>
                <a:ea typeface="Times New Roman" panose="02020603050405020304" pitchFamily="18" charset="0"/>
              </a:rPr>
              <a:t>Основной – </a:t>
            </a:r>
            <a:r>
              <a:rPr lang="ru-RU" sz="1800" b="1" dirty="0" err="1">
                <a:latin typeface="Times New Roman" panose="02020603050405020304" pitchFamily="18" charset="0"/>
                <a:ea typeface="Times New Roman" panose="02020603050405020304" pitchFamily="18" charset="0"/>
              </a:rPr>
              <a:t>деятельностный</a:t>
            </a:r>
            <a:r>
              <a:rPr lang="ru-RU" sz="1800" b="1" dirty="0">
                <a:latin typeface="Times New Roman" panose="02020603050405020304" pitchFamily="18" charset="0"/>
                <a:ea typeface="Times New Roman" panose="02020603050405020304" pitchFamily="18" charset="0"/>
              </a:rPr>
              <a:t> (октябрь 2015 г – апрель 2016 г.)</a:t>
            </a:r>
          </a:p>
          <a:p>
            <a:pPr marL="257175" indent="-257175" algn="just">
              <a:lnSpc>
                <a:spcPct val="150000"/>
              </a:lnSpc>
              <a:buFont typeface="Wingdings" panose="05000000000000000000" pitchFamily="2" charset="2"/>
              <a:buChar char=""/>
            </a:pPr>
            <a:r>
              <a:rPr lang="ru-RU" sz="1800" b="1" dirty="0">
                <a:latin typeface="Times New Roman" panose="02020603050405020304" pitchFamily="18" charset="0"/>
                <a:ea typeface="Times New Roman" panose="02020603050405020304" pitchFamily="18" charset="0"/>
              </a:rPr>
              <a:t>Заключительный – аналитический (май 2016).</a:t>
            </a:r>
            <a:endParaRPr lang="ru-RU" sz="1800" dirty="0"/>
          </a:p>
          <a:p>
            <a:pPr marL="0" indent="0" algn="just">
              <a:lnSpc>
                <a:spcPct val="150000"/>
              </a:lnSpc>
              <a:buNone/>
            </a:pPr>
            <a:endParaRPr lang="ru-RU" sz="1800" dirty="0"/>
          </a:p>
          <a:p>
            <a:endParaRPr lang="ru-RU" dirty="0"/>
          </a:p>
        </p:txBody>
      </p:sp>
    </p:spTree>
    <p:extLst>
      <p:ext uri="{BB962C8B-B14F-4D97-AF65-F5344CB8AC3E}">
        <p14:creationId xmlns:p14="http://schemas.microsoft.com/office/powerpoint/2010/main" val="337186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74305" y="207572"/>
            <a:ext cx="7106948" cy="490652"/>
          </a:xfrm>
        </p:spPr>
        <p:txBody>
          <a:bodyPr>
            <a:noAutofit/>
          </a:bodyPr>
          <a:lstStyle/>
          <a:p>
            <a:pPr algn="ctr"/>
            <a:r>
              <a:rPr lang="ru-RU" sz="2400" b="1" dirty="0">
                <a:solidFill>
                  <a:schemeClr val="accent6">
                    <a:lumMod val="50000"/>
                  </a:schemeClr>
                </a:solidFill>
              </a:rPr>
              <a:t>кадровый потенциал младших воспитателей </a:t>
            </a:r>
          </a:p>
        </p:txBody>
      </p:sp>
      <p:pic>
        <p:nvPicPr>
          <p:cNvPr id="4" name="Объект 3"/>
          <p:cNvPicPr>
            <a:picLocks noGrp="1" noChangeAspect="1"/>
          </p:cNvPicPr>
          <p:nvPr>
            <p:ph sz="quarter" idx="13"/>
          </p:nvPr>
        </p:nvPicPr>
        <p:blipFill>
          <a:blip r:embed="rId2"/>
          <a:stretch>
            <a:fillRect/>
          </a:stretch>
        </p:blipFill>
        <p:spPr>
          <a:xfrm>
            <a:off x="526174" y="947505"/>
            <a:ext cx="4408367" cy="3139963"/>
          </a:xfrm>
          <a:prstGeom prst="rect">
            <a:avLst/>
          </a:prstGeom>
        </p:spPr>
      </p:pic>
      <p:pic>
        <p:nvPicPr>
          <p:cNvPr id="7" name="Объект 6"/>
          <p:cNvPicPr>
            <a:picLocks noGrp="1" noChangeAspect="1"/>
          </p:cNvPicPr>
          <p:nvPr>
            <p:ph sz="quarter" idx="14"/>
          </p:nvPr>
        </p:nvPicPr>
        <p:blipFill>
          <a:blip r:embed="rId3"/>
          <a:stretch>
            <a:fillRect/>
          </a:stretch>
        </p:blipFill>
        <p:spPr>
          <a:xfrm>
            <a:off x="4934541" y="2293034"/>
            <a:ext cx="3991541" cy="3225669"/>
          </a:xfrm>
          <a:prstGeom prst="rect">
            <a:avLst/>
          </a:prstGeom>
        </p:spPr>
      </p:pic>
    </p:spTree>
    <p:extLst>
      <p:ext uri="{BB962C8B-B14F-4D97-AF65-F5344CB8AC3E}">
        <p14:creationId xmlns:p14="http://schemas.microsoft.com/office/powerpoint/2010/main" val="166680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778097" y="98626"/>
            <a:ext cx="7773338" cy="430634"/>
          </a:xfrm>
        </p:spPr>
        <p:txBody>
          <a:bodyPr/>
          <a:lstStyle/>
          <a:p>
            <a:r>
              <a:rPr lang="ru-RU" sz="2400" b="1" dirty="0">
                <a:solidFill>
                  <a:srgbClr val="A35DD1">
                    <a:lumMod val="50000"/>
                  </a:srgbClr>
                </a:solidFill>
              </a:rPr>
              <a:t>Мероприятия основного этапа</a:t>
            </a:r>
            <a:endParaRPr lang="ru-RU" dirty="0"/>
          </a:p>
        </p:txBody>
      </p:sp>
      <p:pic>
        <p:nvPicPr>
          <p:cNvPr id="4" name="Объект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494" t="925" r="21264" b="30574"/>
          <a:stretch/>
        </p:blipFill>
        <p:spPr>
          <a:xfrm>
            <a:off x="106340" y="676821"/>
            <a:ext cx="3930465" cy="2874762"/>
          </a:xfrm>
          <a:prstGeom prst="rect">
            <a:avLst/>
          </a:prstGeom>
          <a:ln>
            <a:noFill/>
          </a:ln>
          <a:effectLst>
            <a:softEdge rad="112500"/>
          </a:effectLst>
        </p:spPr>
      </p:pic>
      <p:pic>
        <p:nvPicPr>
          <p:cNvPr id="5" name="Объект 5"/>
          <p:cNvPicPr>
            <a:picLocks noChangeAspect="1"/>
          </p:cNvPicPr>
          <p:nvPr/>
        </p:nvPicPr>
        <p:blipFill rotWithShape="1">
          <a:blip r:embed="rId4" cstate="print">
            <a:extLst>
              <a:ext uri="{28A0092B-C50C-407E-A947-70E740481C1C}">
                <a14:useLocalDpi xmlns:a14="http://schemas.microsoft.com/office/drawing/2010/main" val="0"/>
              </a:ext>
            </a:extLst>
          </a:blip>
          <a:srcRect l="10814" t="11374" r="9944" b="19176"/>
          <a:stretch/>
        </p:blipFill>
        <p:spPr>
          <a:xfrm>
            <a:off x="4942657" y="529260"/>
            <a:ext cx="4201344" cy="2761648"/>
          </a:xfrm>
          <a:prstGeom prst="rect">
            <a:avLst/>
          </a:prstGeom>
          <a:ln>
            <a:noFill/>
          </a:ln>
          <a:effectLst>
            <a:softEdge rad="112500"/>
          </a:effectLst>
        </p:spPr>
      </p:pic>
      <p:pic>
        <p:nvPicPr>
          <p:cNvPr id="8" name="Объект 4"/>
          <p:cNvPicPr>
            <a:picLocks noGrp="1" noChangeAspect="1"/>
          </p:cNvPicPr>
          <p:nvPr>
            <p:ph sz="quarter" idx="13"/>
          </p:nvPr>
        </p:nvPicPr>
        <p:blipFill rotWithShape="1">
          <a:blip r:embed="rId5" cstate="print">
            <a:extLst>
              <a:ext uri="{28A0092B-C50C-407E-A947-70E740481C1C}">
                <a14:useLocalDpi xmlns:a14="http://schemas.microsoft.com/office/drawing/2010/main" val="0"/>
              </a:ext>
            </a:extLst>
          </a:blip>
          <a:srcRect l="18363" t="5705" r="14297"/>
          <a:stretch/>
        </p:blipFill>
        <p:spPr>
          <a:xfrm rot="5400000">
            <a:off x="3890152" y="2531229"/>
            <a:ext cx="3576620" cy="3405620"/>
          </a:xfrm>
          <a:prstGeom prst="rect">
            <a:avLst/>
          </a:prstGeom>
          <a:ln>
            <a:noFill/>
          </a:ln>
          <a:effectLst>
            <a:softEdge rad="112500"/>
          </a:effectLst>
        </p:spPr>
      </p:pic>
      <p:sp>
        <p:nvSpPr>
          <p:cNvPr id="9" name="Волна 8"/>
          <p:cNvSpPr/>
          <p:nvPr/>
        </p:nvSpPr>
        <p:spPr>
          <a:xfrm>
            <a:off x="5442459" y="5076295"/>
            <a:ext cx="2994991" cy="1737727"/>
          </a:xfrm>
          <a:prstGeom prst="wav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Семинар-практикум </a:t>
            </a:r>
          </a:p>
          <a:p>
            <a:pPr algn="ctr"/>
            <a:r>
              <a:rPr lang="ru-RU" sz="2400" b="1" dirty="0" smtClean="0">
                <a:solidFill>
                  <a:schemeClr val="tx1"/>
                </a:solidFill>
              </a:rPr>
              <a:t>«Тихие игры»</a:t>
            </a:r>
            <a:endParaRPr lang="ru-RU" sz="2400" b="1" dirty="0">
              <a:solidFill>
                <a:schemeClr val="tx1"/>
              </a:solidFill>
            </a:endParaRPr>
          </a:p>
        </p:txBody>
      </p:sp>
      <p:pic>
        <p:nvPicPr>
          <p:cNvPr id="7" name="Объект 6"/>
          <p:cNvPicPr>
            <a:picLocks noChangeAspect="1"/>
          </p:cNvPicPr>
          <p:nvPr/>
        </p:nvPicPr>
        <p:blipFill rotWithShape="1">
          <a:blip r:embed="rId6" cstate="print">
            <a:extLst>
              <a:ext uri="{28A0092B-C50C-407E-A947-70E740481C1C}">
                <a14:useLocalDpi xmlns:a14="http://schemas.microsoft.com/office/drawing/2010/main" val="0"/>
              </a:ext>
            </a:extLst>
          </a:blip>
          <a:srcRect b="3303"/>
          <a:stretch/>
        </p:blipFill>
        <p:spPr>
          <a:xfrm>
            <a:off x="29727" y="3852126"/>
            <a:ext cx="4144708" cy="3005876"/>
          </a:xfrm>
          <a:prstGeom prst="rect">
            <a:avLst/>
          </a:prstGeom>
          <a:ln>
            <a:noFill/>
          </a:ln>
          <a:effectLst>
            <a:softEdge rad="112500"/>
          </a:effectLst>
        </p:spPr>
      </p:pic>
    </p:spTree>
    <p:extLst>
      <p:ext uri="{BB962C8B-B14F-4D97-AF65-F5344CB8AC3E}">
        <p14:creationId xmlns:p14="http://schemas.microsoft.com/office/powerpoint/2010/main" val="1721378703"/>
      </p:ext>
    </p:extLst>
  </p:cSld>
  <p:clrMapOvr>
    <a:masterClrMapping/>
  </p:clrMapOvr>
  <p:timing>
    <p:tnLst>
      <p:par>
        <p:cTn id="1" dur="indefinite" restart="never" nodeType="tmRoot"/>
      </p:par>
    </p:tnLst>
  </p:timing>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TM04033925[[fn=Капля]]</Template>
  <TotalTime>533</TotalTime>
  <Words>571</Words>
  <Application>Microsoft Office PowerPoint</Application>
  <PresentationFormat>Экран (4:3)</PresentationFormat>
  <Paragraphs>55</Paragraphs>
  <Slides>13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Calibri</vt:lpstr>
      <vt:lpstr>Times New Roman</vt:lpstr>
      <vt:lpstr>Tw Cen MT</vt:lpstr>
      <vt:lpstr>Wingdings</vt:lpstr>
      <vt:lpstr>Капля</vt:lpstr>
      <vt:lpstr>    Проект «Школа грамотного младшего воспитателя»  Модель организации методической работы  с учебно-вспомогательным персоналом  дошкольной организации  (серебряная медаль образовательной выставки УЧСиб 2016)</vt:lpstr>
      <vt:lpstr>Актуальность проекта</vt:lpstr>
      <vt:lpstr>Данный проект необходим: </vt:lpstr>
      <vt:lpstr>Цель. создание эффективной системы методической работы, направленной на повышение психолого-педагогической компетентности младших воспитателей в вопросах взаимодействия с детьми дошкольного возраста и их родителями.</vt:lpstr>
      <vt:lpstr>Модель организации работы школы</vt:lpstr>
      <vt:lpstr>Нормативно-правовая основа  для реализации проекта </vt:lpstr>
      <vt:lpstr>Этапы реализации проекта</vt:lpstr>
      <vt:lpstr>кадровый потенциал младших воспитателей </vt:lpstr>
      <vt:lpstr>Мероприятия основного этапа</vt:lpstr>
      <vt:lpstr>Мероприятия основного этапа</vt:lpstr>
      <vt:lpstr>Ожидаемые результаты</vt:lpstr>
      <vt:lpstr>Заключительный этап</vt:lpstr>
      <vt:lpstr>Спасибо за внимание    с удовольствием отвечу на ваши вопросы</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Проект «Школа грамотного младшего воспитателя»  Модель организации методической работы с учебно-вспомогательным персоналом дошкольной                                                              организации</dc:title>
  <dc:creator>1</dc:creator>
  <cp:lastModifiedBy>1</cp:lastModifiedBy>
  <cp:revision>27</cp:revision>
  <dcterms:created xsi:type="dcterms:W3CDTF">2016-03-24T11:30:29Z</dcterms:created>
  <dcterms:modified xsi:type="dcterms:W3CDTF">2016-03-28T12:28:29Z</dcterms:modified>
</cp:coreProperties>
</file>